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0"/>
  </p:notesMasterIdLst>
  <p:handoutMasterIdLst>
    <p:handoutMasterId r:id="rId61"/>
  </p:handoutMasterIdLst>
  <p:sldIdLst>
    <p:sldId id="302" r:id="rId3"/>
    <p:sldId id="274" r:id="rId4"/>
    <p:sldId id="277" r:id="rId5"/>
    <p:sldId id="462" r:id="rId6"/>
    <p:sldId id="460" r:id="rId7"/>
    <p:sldId id="465" r:id="rId8"/>
    <p:sldId id="461" r:id="rId9"/>
    <p:sldId id="466" r:id="rId10"/>
    <p:sldId id="470" r:id="rId11"/>
    <p:sldId id="467" r:id="rId12"/>
    <p:sldId id="472" r:id="rId13"/>
    <p:sldId id="471" r:id="rId14"/>
    <p:sldId id="463" r:id="rId15"/>
    <p:sldId id="363" r:id="rId16"/>
    <p:sldId id="398" r:id="rId17"/>
    <p:sldId id="464" r:id="rId18"/>
    <p:sldId id="428" r:id="rId19"/>
    <p:sldId id="351" r:id="rId20"/>
    <p:sldId id="352" r:id="rId21"/>
    <p:sldId id="473" r:id="rId22"/>
    <p:sldId id="474" r:id="rId23"/>
    <p:sldId id="475" r:id="rId24"/>
    <p:sldId id="468" r:id="rId25"/>
    <p:sldId id="469" r:id="rId26"/>
    <p:sldId id="445" r:id="rId27"/>
    <p:sldId id="431" r:id="rId28"/>
    <p:sldId id="432" r:id="rId29"/>
    <p:sldId id="433" r:id="rId30"/>
    <p:sldId id="434" r:id="rId31"/>
    <p:sldId id="399" r:id="rId32"/>
    <p:sldId id="401" r:id="rId33"/>
    <p:sldId id="430" r:id="rId34"/>
    <p:sldId id="422" r:id="rId35"/>
    <p:sldId id="435" r:id="rId36"/>
    <p:sldId id="394" r:id="rId37"/>
    <p:sldId id="400" r:id="rId38"/>
    <p:sldId id="451" r:id="rId39"/>
    <p:sldId id="478" r:id="rId40"/>
    <p:sldId id="479" r:id="rId41"/>
    <p:sldId id="454" r:id="rId42"/>
    <p:sldId id="452" r:id="rId43"/>
    <p:sldId id="404" r:id="rId44"/>
    <p:sldId id="402" r:id="rId45"/>
    <p:sldId id="369" r:id="rId46"/>
    <p:sldId id="455" r:id="rId47"/>
    <p:sldId id="453" r:id="rId48"/>
    <p:sldId id="450" r:id="rId49"/>
    <p:sldId id="456" r:id="rId50"/>
    <p:sldId id="416" r:id="rId51"/>
    <p:sldId id="418" r:id="rId52"/>
    <p:sldId id="419" r:id="rId53"/>
    <p:sldId id="417" r:id="rId54"/>
    <p:sldId id="421" r:id="rId55"/>
    <p:sldId id="410" r:id="rId56"/>
    <p:sldId id="446" r:id="rId57"/>
    <p:sldId id="458" r:id="rId58"/>
    <p:sldId id="292" r:id="rId59"/>
  </p:sldIdLst>
  <p:sldSz cx="9144000" cy="5143500" type="screen16x9"/>
  <p:notesSz cx="6761163" cy="9942513"/>
  <p:custShowLst>
    <p:custShow name="自定义放映 1" id="0">
      <p:sldLst/>
    </p:custShow>
  </p:custShowLst>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1087F9A-F96D-4B19-B386-48E8FD006ABD}">
          <p14:sldIdLst>
            <p14:sldId id="302"/>
            <p14:sldId id="274"/>
            <p14:sldId id="277"/>
            <p14:sldId id="462"/>
            <p14:sldId id="460"/>
            <p14:sldId id="465"/>
            <p14:sldId id="461"/>
            <p14:sldId id="466"/>
            <p14:sldId id="470"/>
            <p14:sldId id="467"/>
            <p14:sldId id="472"/>
            <p14:sldId id="471"/>
            <p14:sldId id="463"/>
            <p14:sldId id="363"/>
            <p14:sldId id="398"/>
            <p14:sldId id="464"/>
            <p14:sldId id="428"/>
            <p14:sldId id="351"/>
            <p14:sldId id="352"/>
            <p14:sldId id="473"/>
            <p14:sldId id="474"/>
            <p14:sldId id="475"/>
            <p14:sldId id="468"/>
            <p14:sldId id="469"/>
            <p14:sldId id="445"/>
            <p14:sldId id="431"/>
            <p14:sldId id="432"/>
            <p14:sldId id="433"/>
            <p14:sldId id="434"/>
            <p14:sldId id="399"/>
            <p14:sldId id="401"/>
            <p14:sldId id="430"/>
            <p14:sldId id="422"/>
            <p14:sldId id="435"/>
            <p14:sldId id="394"/>
            <p14:sldId id="400"/>
            <p14:sldId id="451"/>
            <p14:sldId id="478"/>
            <p14:sldId id="479"/>
            <p14:sldId id="454"/>
            <p14:sldId id="452"/>
            <p14:sldId id="404"/>
            <p14:sldId id="402"/>
            <p14:sldId id="369"/>
            <p14:sldId id="455"/>
            <p14:sldId id="453"/>
            <p14:sldId id="450"/>
            <p14:sldId id="456"/>
            <p14:sldId id="416"/>
            <p14:sldId id="418"/>
            <p14:sldId id="419"/>
            <p14:sldId id="417"/>
            <p14:sldId id="421"/>
            <p14:sldId id="410"/>
            <p14:sldId id="446"/>
            <p14:sldId id="458"/>
            <p14:sldId id="29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32">
          <p15:clr>
            <a:srgbClr val="A4A3A4"/>
          </p15:clr>
        </p15:guide>
        <p15:guide id="2" pos="213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Rg st="1" end="112"/>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3B"/>
    <a:srgbClr val="FFFFCC"/>
    <a:srgbClr val="787878"/>
    <a:srgbClr val="0089E1"/>
    <a:srgbClr val="969696"/>
    <a:srgbClr val="777777"/>
    <a:srgbClr val="4E4E4E"/>
    <a:srgbClr val="3333CC"/>
    <a:srgbClr val="0856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5320" autoAdjust="0"/>
  </p:normalViewPr>
  <p:slideViewPr>
    <p:cSldViewPr>
      <p:cViewPr varScale="1">
        <p:scale>
          <a:sx n="96" d="100"/>
          <a:sy n="96" d="100"/>
        </p:scale>
        <p:origin x="58" y="283"/>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0" d="100"/>
        <a:sy n="40" d="100"/>
      </p:scale>
      <p:origin x="0" y="0"/>
    </p:cViewPr>
  </p:sorterViewPr>
  <p:notesViewPr>
    <p:cSldViewPr>
      <p:cViewPr varScale="1">
        <p:scale>
          <a:sx n="79" d="100"/>
          <a:sy n="79" d="100"/>
        </p:scale>
        <p:origin x="4104" y="208"/>
      </p:cViewPr>
      <p:guideLst>
        <p:guide orient="horz" pos="3132"/>
        <p:guide pos="213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0525"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29050" y="0"/>
            <a:ext cx="2930525" cy="498475"/>
          </a:xfrm>
          <a:prstGeom prst="rect">
            <a:avLst/>
          </a:prstGeom>
        </p:spPr>
        <p:txBody>
          <a:bodyPr vert="horz" lIns="91440" tIns="45720" rIns="91440" bIns="45720" rtlCol="0"/>
          <a:lstStyle>
            <a:lvl1pPr algn="r">
              <a:defRPr sz="1200"/>
            </a:lvl1pPr>
          </a:lstStyle>
          <a:p>
            <a:fld id="{CCD3F0C2-DC51-7846-9F90-0D69D435AB2F}" type="datetimeFigureOut">
              <a:rPr lang="en-US" smtClean="0"/>
              <a:t>6/15/2018</a:t>
            </a:fld>
            <a:endParaRPr lang="en-US"/>
          </a:p>
        </p:txBody>
      </p:sp>
      <p:sp>
        <p:nvSpPr>
          <p:cNvPr id="4" name="Footer Placeholder 3"/>
          <p:cNvSpPr>
            <a:spLocks noGrp="1"/>
          </p:cNvSpPr>
          <p:nvPr>
            <p:ph type="ftr" sz="quarter" idx="2"/>
          </p:nvPr>
        </p:nvSpPr>
        <p:spPr>
          <a:xfrm>
            <a:off x="0" y="9444038"/>
            <a:ext cx="2930525" cy="4984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29050" y="9444038"/>
            <a:ext cx="2930525" cy="498475"/>
          </a:xfrm>
          <a:prstGeom prst="rect">
            <a:avLst/>
          </a:prstGeom>
        </p:spPr>
        <p:txBody>
          <a:bodyPr vert="horz" lIns="91440" tIns="45720" rIns="91440" bIns="45720" rtlCol="0" anchor="b"/>
          <a:lstStyle>
            <a:lvl1pPr algn="r">
              <a:defRPr sz="1200"/>
            </a:lvl1pPr>
          </a:lstStyle>
          <a:p>
            <a:fld id="{E814628D-CD72-5143-B7A4-650270FF98DC}" type="slidenum">
              <a:rPr lang="en-US" smtClean="0"/>
              <a:t>‹#›</a:t>
            </a:fld>
            <a:endParaRPr lang="en-US"/>
          </a:p>
        </p:txBody>
      </p:sp>
    </p:spTree>
    <p:extLst>
      <p:ext uri="{BB962C8B-B14F-4D97-AF65-F5344CB8AC3E}">
        <p14:creationId xmlns:p14="http://schemas.microsoft.com/office/powerpoint/2010/main" val="137806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F942B909-2B53-4A70-BC70-AEF46C7ACF24}" type="datetimeFigureOut">
              <a:rPr lang="zh-CN" altLang="en-US" smtClean="0"/>
              <a:pPr/>
              <a:t>2018/6/15</a:t>
            </a:fld>
            <a:endParaRPr lang="zh-CN" altLang="en-US"/>
          </a:p>
        </p:txBody>
      </p:sp>
      <p:sp>
        <p:nvSpPr>
          <p:cNvPr id="4" name="幻灯片图像占位符 3"/>
          <p:cNvSpPr>
            <a:spLocks noGrp="1" noRot="1" noChangeAspect="1"/>
          </p:cNvSpPr>
          <p:nvPr>
            <p:ph type="sldImg" idx="2"/>
          </p:nvPr>
        </p:nvSpPr>
        <p:spPr>
          <a:xfrm>
            <a:off x="68263" y="746125"/>
            <a:ext cx="6624637" cy="37274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22694"/>
            <a:ext cx="5408930" cy="447413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7E79BF44-F5CE-455C-A9FE-73A15FC422D4}" type="slidenum">
              <a:rPr lang="zh-CN" altLang="en-US" smtClean="0"/>
              <a:pPr/>
              <a:t>‹#›</a:t>
            </a:fld>
            <a:endParaRPr lang="zh-CN" altLang="en-US"/>
          </a:p>
        </p:txBody>
      </p:sp>
    </p:spTree>
    <p:extLst>
      <p:ext uri="{BB962C8B-B14F-4D97-AF65-F5344CB8AC3E}">
        <p14:creationId xmlns:p14="http://schemas.microsoft.com/office/powerpoint/2010/main" val="55322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1</a:t>
            </a:fld>
            <a:endParaRPr lang="zh-CN" altLang="en-US"/>
          </a:p>
        </p:txBody>
      </p:sp>
    </p:spTree>
    <p:extLst>
      <p:ext uri="{BB962C8B-B14F-4D97-AF65-F5344CB8AC3E}">
        <p14:creationId xmlns:p14="http://schemas.microsoft.com/office/powerpoint/2010/main" val="2293805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2E36B-D170-4545-8E54-A61578580DB7}" type="slidenum">
              <a:rPr lang="zh-CN" altLang="en-US" smtClean="0"/>
              <a:pPr/>
              <a:t>25</a:t>
            </a:fld>
            <a:endParaRPr lang="zh-CN" altLang="en-US"/>
          </a:p>
        </p:txBody>
      </p:sp>
    </p:spTree>
    <p:extLst>
      <p:ext uri="{BB962C8B-B14F-4D97-AF65-F5344CB8AC3E}">
        <p14:creationId xmlns:p14="http://schemas.microsoft.com/office/powerpoint/2010/main" val="56169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pPr/>
              <a:t>28</a:t>
            </a:fld>
            <a:endParaRPr lang="zh-CN" altLang="en-US"/>
          </a:p>
        </p:txBody>
      </p:sp>
    </p:spTree>
    <p:extLst>
      <p:ext uri="{BB962C8B-B14F-4D97-AF65-F5344CB8AC3E}">
        <p14:creationId xmlns:p14="http://schemas.microsoft.com/office/powerpoint/2010/main" val="1922803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pPr/>
              <a:t>30</a:t>
            </a:fld>
            <a:endParaRPr lang="zh-CN" altLang="en-US"/>
          </a:p>
        </p:txBody>
      </p:sp>
    </p:spTree>
    <p:extLst>
      <p:ext uri="{BB962C8B-B14F-4D97-AF65-F5344CB8AC3E}">
        <p14:creationId xmlns:p14="http://schemas.microsoft.com/office/powerpoint/2010/main" val="1874058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pPr/>
              <a:t>31</a:t>
            </a:fld>
            <a:endParaRPr lang="zh-CN" altLang="en-US"/>
          </a:p>
        </p:txBody>
      </p:sp>
    </p:spTree>
    <p:extLst>
      <p:ext uri="{BB962C8B-B14F-4D97-AF65-F5344CB8AC3E}">
        <p14:creationId xmlns:p14="http://schemas.microsoft.com/office/powerpoint/2010/main" val="3084701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pPr/>
              <a:t>32</a:t>
            </a:fld>
            <a:endParaRPr lang="zh-CN" altLang="en-US"/>
          </a:p>
        </p:txBody>
      </p:sp>
    </p:spTree>
    <p:extLst>
      <p:ext uri="{BB962C8B-B14F-4D97-AF65-F5344CB8AC3E}">
        <p14:creationId xmlns:p14="http://schemas.microsoft.com/office/powerpoint/2010/main" val="293776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pPr/>
              <a:t>33</a:t>
            </a:fld>
            <a:endParaRPr lang="zh-CN" altLang="en-US"/>
          </a:p>
        </p:txBody>
      </p:sp>
    </p:spTree>
    <p:extLst>
      <p:ext uri="{BB962C8B-B14F-4D97-AF65-F5344CB8AC3E}">
        <p14:creationId xmlns:p14="http://schemas.microsoft.com/office/powerpoint/2010/main" val="380567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pPr/>
              <a:t>35</a:t>
            </a:fld>
            <a:endParaRPr lang="zh-CN" altLang="en-US"/>
          </a:p>
        </p:txBody>
      </p:sp>
    </p:spTree>
    <p:extLst>
      <p:ext uri="{BB962C8B-B14F-4D97-AF65-F5344CB8AC3E}">
        <p14:creationId xmlns:p14="http://schemas.microsoft.com/office/powerpoint/2010/main" val="1288299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pPr/>
              <a:t>36</a:t>
            </a:fld>
            <a:endParaRPr lang="zh-CN" altLang="en-US"/>
          </a:p>
        </p:txBody>
      </p:sp>
    </p:spTree>
    <p:extLst>
      <p:ext uri="{BB962C8B-B14F-4D97-AF65-F5344CB8AC3E}">
        <p14:creationId xmlns:p14="http://schemas.microsoft.com/office/powerpoint/2010/main" val="3961637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41</a:t>
            </a:fld>
            <a:endParaRPr lang="zh-CN" altLang="en-US"/>
          </a:p>
        </p:txBody>
      </p:sp>
    </p:spTree>
    <p:extLst>
      <p:ext uri="{BB962C8B-B14F-4D97-AF65-F5344CB8AC3E}">
        <p14:creationId xmlns:p14="http://schemas.microsoft.com/office/powerpoint/2010/main" val="3312708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42</a:t>
            </a:fld>
            <a:endParaRPr lang="zh-CN" altLang="en-US"/>
          </a:p>
        </p:txBody>
      </p:sp>
    </p:spTree>
    <p:extLst>
      <p:ext uri="{BB962C8B-B14F-4D97-AF65-F5344CB8AC3E}">
        <p14:creationId xmlns:p14="http://schemas.microsoft.com/office/powerpoint/2010/main" val="102523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2</a:t>
            </a:fld>
            <a:endParaRPr lang="zh-CN" altLang="en-US"/>
          </a:p>
        </p:txBody>
      </p:sp>
    </p:spTree>
    <p:extLst>
      <p:ext uri="{BB962C8B-B14F-4D97-AF65-F5344CB8AC3E}">
        <p14:creationId xmlns:p14="http://schemas.microsoft.com/office/powerpoint/2010/main" val="1954326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43</a:t>
            </a:fld>
            <a:endParaRPr lang="zh-CN" altLang="en-US"/>
          </a:p>
        </p:txBody>
      </p:sp>
    </p:spTree>
    <p:extLst>
      <p:ext uri="{BB962C8B-B14F-4D97-AF65-F5344CB8AC3E}">
        <p14:creationId xmlns:p14="http://schemas.microsoft.com/office/powerpoint/2010/main" val="1630175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pPr/>
              <a:t>47</a:t>
            </a:fld>
            <a:endParaRPr lang="zh-CN" altLang="en-US"/>
          </a:p>
        </p:txBody>
      </p:sp>
    </p:spTree>
    <p:extLst>
      <p:ext uri="{BB962C8B-B14F-4D97-AF65-F5344CB8AC3E}">
        <p14:creationId xmlns:p14="http://schemas.microsoft.com/office/powerpoint/2010/main" val="1542496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2E36B-D170-4545-8E54-A61578580DB7}" type="slidenum">
              <a:rPr lang="zh-CN" altLang="en-US" smtClean="0"/>
              <a:pPr/>
              <a:t>49</a:t>
            </a:fld>
            <a:endParaRPr lang="zh-CN" altLang="en-US"/>
          </a:p>
        </p:txBody>
      </p:sp>
    </p:spTree>
    <p:extLst>
      <p:ext uri="{BB962C8B-B14F-4D97-AF65-F5344CB8AC3E}">
        <p14:creationId xmlns:p14="http://schemas.microsoft.com/office/powerpoint/2010/main" val="1770029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2E36B-D170-4545-8E54-A61578580DB7}" type="slidenum">
              <a:rPr lang="zh-CN" altLang="en-US" smtClean="0"/>
              <a:pPr/>
              <a:t>50</a:t>
            </a:fld>
            <a:endParaRPr lang="zh-CN" altLang="en-US"/>
          </a:p>
        </p:txBody>
      </p:sp>
    </p:spTree>
    <p:extLst>
      <p:ext uri="{BB962C8B-B14F-4D97-AF65-F5344CB8AC3E}">
        <p14:creationId xmlns:p14="http://schemas.microsoft.com/office/powerpoint/2010/main" val="2613951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2E36B-D170-4545-8E54-A61578580DB7}" type="slidenum">
              <a:rPr lang="zh-CN" altLang="en-US" smtClean="0"/>
              <a:pPr/>
              <a:t>51</a:t>
            </a:fld>
            <a:endParaRPr lang="zh-CN" altLang="en-US"/>
          </a:p>
        </p:txBody>
      </p:sp>
    </p:spTree>
    <p:extLst>
      <p:ext uri="{BB962C8B-B14F-4D97-AF65-F5344CB8AC3E}">
        <p14:creationId xmlns:p14="http://schemas.microsoft.com/office/powerpoint/2010/main" val="868272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2E36B-D170-4545-8E54-A61578580DB7}" type="slidenum">
              <a:rPr lang="zh-CN" altLang="en-US" smtClean="0"/>
              <a:pPr/>
              <a:t>52</a:t>
            </a:fld>
            <a:endParaRPr lang="zh-CN" altLang="en-US"/>
          </a:p>
        </p:txBody>
      </p:sp>
    </p:spTree>
    <p:extLst>
      <p:ext uri="{BB962C8B-B14F-4D97-AF65-F5344CB8AC3E}">
        <p14:creationId xmlns:p14="http://schemas.microsoft.com/office/powerpoint/2010/main" val="867166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53</a:t>
            </a:fld>
            <a:endParaRPr lang="zh-CN" altLang="en-US"/>
          </a:p>
        </p:txBody>
      </p:sp>
    </p:spTree>
    <p:extLst>
      <p:ext uri="{BB962C8B-B14F-4D97-AF65-F5344CB8AC3E}">
        <p14:creationId xmlns:p14="http://schemas.microsoft.com/office/powerpoint/2010/main" val="186522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54</a:t>
            </a:fld>
            <a:endParaRPr lang="zh-CN" altLang="en-US"/>
          </a:p>
        </p:txBody>
      </p:sp>
    </p:spTree>
    <p:extLst>
      <p:ext uri="{BB962C8B-B14F-4D97-AF65-F5344CB8AC3E}">
        <p14:creationId xmlns:p14="http://schemas.microsoft.com/office/powerpoint/2010/main" val="3426722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pPr/>
              <a:t>57</a:t>
            </a:fld>
            <a:endParaRPr lang="zh-CN" altLang="en-US"/>
          </a:p>
        </p:txBody>
      </p:sp>
    </p:spTree>
    <p:extLst>
      <p:ext uri="{BB962C8B-B14F-4D97-AF65-F5344CB8AC3E}">
        <p14:creationId xmlns:p14="http://schemas.microsoft.com/office/powerpoint/2010/main" val="697466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3</a:t>
            </a:fld>
            <a:endParaRPr lang="zh-CN" altLang="en-US"/>
          </a:p>
        </p:txBody>
      </p:sp>
    </p:spTree>
    <p:extLst>
      <p:ext uri="{BB962C8B-B14F-4D97-AF65-F5344CB8AC3E}">
        <p14:creationId xmlns:p14="http://schemas.microsoft.com/office/powerpoint/2010/main" val="739011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p:cNvSpPr>
          <p:nvPr>
            <p:ph type="sldImg"/>
          </p:nvPr>
        </p:nvSpPr>
        <p:spPr bwMode="auto">
          <a:noFill/>
          <a:ln>
            <a:solidFill>
              <a:srgbClr val="000000"/>
            </a:solidFill>
            <a:miter lim="800000"/>
            <a:headEnd/>
            <a:tailEnd/>
          </a:ln>
        </p:spPr>
      </p:sp>
      <p:sp>
        <p:nvSpPr>
          <p:cNvPr id="399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99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93EA37A-0E25-4068-8364-49A3E410A46E}" type="slidenum">
              <a:rPr lang="zh-CN" altLang="en-US"/>
              <a:pPr fontAlgn="base">
                <a:spcBef>
                  <a:spcPct val="0"/>
                </a:spcBef>
                <a:spcAft>
                  <a:spcPct val="0"/>
                </a:spcAft>
                <a:defRPr/>
              </a:pPr>
              <a:t>5</a:t>
            </a:fld>
            <a:endParaRPr lang="zh-CN" altLang="en-US"/>
          </a:p>
        </p:txBody>
      </p:sp>
    </p:spTree>
    <p:extLst>
      <p:ext uri="{BB962C8B-B14F-4D97-AF65-F5344CB8AC3E}">
        <p14:creationId xmlns:p14="http://schemas.microsoft.com/office/powerpoint/2010/main" val="240740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p:cNvSpPr>
          <p:nvPr>
            <p:ph type="sldImg"/>
          </p:nvPr>
        </p:nvSpPr>
        <p:spPr bwMode="auto">
          <a:noFill/>
          <a:ln>
            <a:solidFill>
              <a:srgbClr val="000000"/>
            </a:solidFill>
            <a:miter lim="800000"/>
            <a:headEnd/>
            <a:tailEnd/>
          </a:ln>
        </p:spPr>
      </p:sp>
      <p:sp>
        <p:nvSpPr>
          <p:cNvPr id="4198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4198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8A28B14-3524-4F5B-9A22-A8B3F26BD172}" type="slidenum">
              <a:rPr lang="zh-CN" altLang="en-US"/>
              <a:pPr fontAlgn="base">
                <a:spcBef>
                  <a:spcPct val="0"/>
                </a:spcBef>
                <a:spcAft>
                  <a:spcPct val="0"/>
                </a:spcAft>
                <a:defRPr/>
              </a:pPr>
              <a:t>7</a:t>
            </a:fld>
            <a:endParaRPr lang="zh-CN" altLang="en-US"/>
          </a:p>
        </p:txBody>
      </p:sp>
    </p:spTree>
    <p:extLst>
      <p:ext uri="{BB962C8B-B14F-4D97-AF65-F5344CB8AC3E}">
        <p14:creationId xmlns:p14="http://schemas.microsoft.com/office/powerpoint/2010/main" val="128971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Date Placeholder 3"/>
          <p:cNvSpPr>
            <a:spLocks noGrp="1"/>
          </p:cNvSpPr>
          <p:nvPr>
            <p:ph type="dt" idx="10"/>
          </p:nvPr>
        </p:nvSpPr>
        <p:spPr/>
        <p:txBody>
          <a:bodyPr/>
          <a:lstStyle/>
          <a:p>
            <a:fld id="{C86D9F3D-0235-4E41-958A-C28276851F6D}" type="datetime1">
              <a:rPr lang="zh-CN" altLang="en-US" smtClean="0"/>
              <a:pPr/>
              <a:t>2018/6/15</a:t>
            </a:fld>
            <a:endParaRPr lang="zh-CN" altLang="en-US" sz="1200"/>
          </a:p>
        </p:txBody>
      </p:sp>
      <p:sp>
        <p:nvSpPr>
          <p:cNvPr id="5" name="Slide Number Placeholder 4"/>
          <p:cNvSpPr>
            <a:spLocks noGrp="1"/>
          </p:cNvSpPr>
          <p:nvPr>
            <p:ph type="sldNum" sz="quarter" idx="11"/>
          </p:nvPr>
        </p:nvSpPr>
        <p:spPr/>
        <p:txBody>
          <a:bodyPr/>
          <a:lstStyle/>
          <a:p>
            <a:fld id="{47EB82ED-838F-724D-9812-104DD4A081E4}" type="slidenum">
              <a:rPr lang="zh-CN" altLang="en-US" smtClean="0"/>
              <a:pPr/>
              <a:t>15</a:t>
            </a:fld>
            <a:endParaRPr lang="zh-CN" altLang="en-US" sz="1200"/>
          </a:p>
        </p:txBody>
      </p:sp>
    </p:spTree>
    <p:extLst>
      <p:ext uri="{BB962C8B-B14F-4D97-AF65-F5344CB8AC3E}">
        <p14:creationId xmlns:p14="http://schemas.microsoft.com/office/powerpoint/2010/main" val="219402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16</a:t>
            </a:fld>
            <a:endParaRPr lang="zh-CN" altLang="en-US"/>
          </a:p>
        </p:txBody>
      </p:sp>
    </p:spTree>
    <p:extLst>
      <p:ext uri="{BB962C8B-B14F-4D97-AF65-F5344CB8AC3E}">
        <p14:creationId xmlns:p14="http://schemas.microsoft.com/office/powerpoint/2010/main" val="1145583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263" y="746125"/>
            <a:ext cx="6624637"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pPr/>
              <a:t>18</a:t>
            </a:fld>
            <a:endParaRPr lang="zh-CN" altLang="en-US"/>
          </a:p>
        </p:txBody>
      </p:sp>
    </p:spTree>
    <p:extLst>
      <p:ext uri="{BB962C8B-B14F-4D97-AF65-F5344CB8AC3E}">
        <p14:creationId xmlns:p14="http://schemas.microsoft.com/office/powerpoint/2010/main" val="3092796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19</a:t>
            </a:fld>
            <a:endParaRPr lang="zh-CN" altLang="en-US"/>
          </a:p>
        </p:txBody>
      </p:sp>
    </p:spTree>
    <p:extLst>
      <p:ext uri="{BB962C8B-B14F-4D97-AF65-F5344CB8AC3E}">
        <p14:creationId xmlns:p14="http://schemas.microsoft.com/office/powerpoint/2010/main" val="739011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7200" y="4772508"/>
            <a:ext cx="2133600" cy="273844"/>
          </a:xfrm>
        </p:spPr>
        <p:txBody>
          <a:bodyPr/>
          <a:lstStyle/>
          <a:p>
            <a:fld id="{530820CF-B880-4189-942D-D702A7CBA730}" type="datetimeFigureOut">
              <a:rPr lang="zh-CN" altLang="en-US" smtClean="0"/>
              <a:pPr/>
              <a:t>2018/6/15</a:t>
            </a:fld>
            <a:endParaRPr lang="zh-CN" altLang="en-US"/>
          </a:p>
        </p:txBody>
      </p:sp>
      <p:sp>
        <p:nvSpPr>
          <p:cNvPr id="4" name="页脚占位符 3"/>
          <p:cNvSpPr>
            <a:spLocks noGrp="1"/>
          </p:cNvSpPr>
          <p:nvPr>
            <p:ph type="ftr" sz="quarter" idx="11"/>
          </p:nvPr>
        </p:nvSpPr>
        <p:spPr>
          <a:xfrm>
            <a:off x="3086690" y="4772508"/>
            <a:ext cx="2895600" cy="273844"/>
          </a:xfrm>
        </p:spPr>
        <p:txBody>
          <a:bodyPr vert="horz" lIns="76618" tIns="38309" rIns="76618" bIns="38309" rtlCol="0" anchor="ctr"/>
          <a:lstStyle>
            <a:lvl1pPr>
              <a:defRPr lang="en-US" altLang="zh-CN" smtClean="0">
                <a:solidFill>
                  <a:prstClr val="white">
                    <a:lumMod val="65000"/>
                  </a:prstClr>
                </a:solidFill>
                <a:latin typeface="Calibri"/>
              </a:defRPr>
            </a:lvl1pPr>
          </a:lstStyle>
          <a:p>
            <a:endParaRPr lang="zh-CN" altLang="en-US"/>
          </a:p>
        </p:txBody>
      </p:sp>
      <p:sp>
        <p:nvSpPr>
          <p:cNvPr id="22" name="灯片编号占位符 4"/>
          <p:cNvSpPr>
            <a:spLocks noGrp="1"/>
          </p:cNvSpPr>
          <p:nvPr>
            <p:ph type="sldNum" sz="quarter" idx="12"/>
          </p:nvPr>
        </p:nvSpPr>
        <p:spPr>
          <a:xfrm>
            <a:off x="6948573" y="4763842"/>
            <a:ext cx="1388046" cy="282500"/>
          </a:xfrm>
        </p:spPr>
        <p:txBody>
          <a:bodyPr vert="horz" lIns="102156" tIns="51076" rIns="102156" bIns="51076" rtlCol="0" anchor="ctr"/>
          <a:lstStyle>
            <a:lvl1pPr algn="r">
              <a:defRPr lang="zh-CN" altLang="en-US" smtClean="0"/>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808417815"/>
      </p:ext>
    </p:extLst>
  </p:cSld>
  <p:clrMapOvr>
    <a:masterClrMapping/>
  </p:clrMapOvr>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F060340-B298-4BE2-853D-4D173D6D4D5F}" type="datetimeFigureOut">
              <a:rPr lang="zh-CN" altLang="en-US" smtClean="0"/>
              <a:pPr/>
              <a:t>2018/6/15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3014332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F060340-B298-4BE2-853D-4D173D6D4D5F}" type="datetimeFigureOut">
              <a:rPr lang="zh-CN" altLang="en-US" smtClean="0"/>
              <a:pPr/>
              <a:t>2018/6/15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3684159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060340-B298-4BE2-853D-4D173D6D4D5F}" type="datetimeFigureOut">
              <a:rPr lang="zh-CN" altLang="en-US" smtClean="0"/>
              <a:pPr/>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389232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060340-B298-4BE2-853D-4D173D6D4D5F}" type="datetimeFigureOut">
              <a:rPr lang="zh-CN" altLang="en-US" smtClean="0"/>
              <a:pPr/>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2496814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906977" y="267494"/>
            <a:ext cx="5897272" cy="330507"/>
          </a:xfrm>
        </p:spPr>
        <p:txBody>
          <a:bodyPr vert="horz" lIns="68580" tIns="34290" rIns="68580" bIns="34290" rtlCol="0" anchor="ctr">
            <a:noAutofit/>
          </a:bodyPr>
          <a:lstStyle>
            <a:lvl1pPr algn="l">
              <a:defRPr lang="zh-CN" altLang="en-US" sz="2200" b="0" i="0" baseline="0" dirty="0">
                <a:solidFill>
                  <a:schemeClr val="tx1">
                    <a:lumMod val="65000"/>
                    <a:lumOff val="35000"/>
                  </a:schemeClr>
                </a:solidFill>
                <a:effectLst/>
                <a:latin typeface="微软雅黑" panose="020B0503020204020204" pitchFamily="34" charset="-122"/>
                <a:ea typeface="微软雅黑" panose="020B0503020204020204" pitchFamily="34" charset="-122"/>
              </a:defRPr>
            </a:lvl1pPr>
          </a:lstStyle>
          <a:p>
            <a:pPr lvl="0" defTabSz="514350">
              <a:lnSpc>
                <a:spcPct val="90000"/>
              </a:lnSpc>
            </a:pPr>
            <a:r>
              <a:rPr lang="zh-CN" altLang="en-US" dirty="0"/>
              <a:t>单击此处编辑母版标题样式</a:t>
            </a:r>
          </a:p>
        </p:txBody>
      </p:sp>
      <p:sp>
        <p:nvSpPr>
          <p:cNvPr id="3" name="日期占位符 2"/>
          <p:cNvSpPr>
            <a:spLocks noGrp="1"/>
          </p:cNvSpPr>
          <p:nvPr>
            <p:ph type="dt" sz="half" idx="10"/>
          </p:nvPr>
        </p:nvSpPr>
        <p:spPr/>
        <p:txBody>
          <a:bodyPr/>
          <a:lstStyle/>
          <a:p>
            <a:fld id="{D67E1CCE-4C69-481E-8A82-8C3A41A945F4}" type="datetimeFigureOut">
              <a:rPr lang="zh-CN" altLang="en-US" smtClean="0"/>
              <a:pPr/>
              <a:t>2018/6/15</a:t>
            </a:fld>
            <a:endParaRPr lang="zh-CN" altLang="en-US"/>
          </a:p>
        </p:txBody>
      </p:sp>
      <p:sp>
        <p:nvSpPr>
          <p:cNvPr id="4" name="页脚占位符 3"/>
          <p:cNvSpPr>
            <a:spLocks noGrp="1"/>
          </p:cNvSpPr>
          <p:nvPr>
            <p:ph type="ftr" sz="quarter" idx="11"/>
          </p:nvPr>
        </p:nvSpPr>
        <p:spPr>
          <a:xfrm>
            <a:off x="3124200" y="4791015"/>
            <a:ext cx="2895600" cy="273844"/>
          </a:xfrm>
        </p:spPr>
        <p:txBody>
          <a:bodyPr/>
          <a:lstStyle>
            <a:lvl1pPr>
              <a:defRPr sz="1050"/>
            </a:lvl1pPr>
          </a:lstStyle>
          <a:p>
            <a:endParaRPr lang="zh-CN" altLang="en-US"/>
          </a:p>
        </p:txBody>
      </p:sp>
      <p:sp>
        <p:nvSpPr>
          <p:cNvPr id="5" name="灯片编号占位符 4"/>
          <p:cNvSpPr>
            <a:spLocks noGrp="1"/>
          </p:cNvSpPr>
          <p:nvPr>
            <p:ph type="sldNum" sz="quarter" idx="12"/>
          </p:nvPr>
        </p:nvSpPr>
        <p:spPr>
          <a:xfrm>
            <a:off x="7452320" y="4787436"/>
            <a:ext cx="1224136" cy="304675"/>
          </a:xfrm>
        </p:spPr>
        <p:txBody>
          <a:bodyPr/>
          <a:lstStyle>
            <a:lvl1pPr algn="ctr">
              <a:defRPr sz="1400">
                <a:latin typeface="Impact" panose="020B0806030902050204" pitchFamily="34" charset="0"/>
              </a:defRPr>
            </a:lvl1pPr>
          </a:lstStyle>
          <a:p>
            <a:fld id="{FCC3A858-5ED0-4B4A-8756-97846365D733}" type="slidenum">
              <a:rPr lang="zh-CN" altLang="en-US" smtClean="0"/>
              <a:pPr/>
              <a:t>‹#›</a:t>
            </a:fld>
            <a:endParaRPr lang="zh-CN" altLang="en-US"/>
          </a:p>
        </p:txBody>
      </p:sp>
      <p:cxnSp>
        <p:nvCxnSpPr>
          <p:cNvPr id="12" name="直接连接符 11"/>
          <p:cNvCxnSpPr/>
          <p:nvPr/>
        </p:nvCxnSpPr>
        <p:spPr>
          <a:xfrm flipV="1">
            <a:off x="953128" y="654062"/>
            <a:ext cx="7859428" cy="1"/>
          </a:xfrm>
          <a:prstGeom prst="line">
            <a:avLst/>
          </a:prstGeom>
          <a:ln w="15875" cmpd="sng">
            <a:solidFill>
              <a:srgbClr val="0089E1"/>
            </a:solidFill>
          </a:ln>
          <a:effectLst/>
        </p:spPr>
        <p:style>
          <a:lnRef idx="2">
            <a:schemeClr val="accent1"/>
          </a:lnRef>
          <a:fillRef idx="0">
            <a:schemeClr val="accent1"/>
          </a:fillRef>
          <a:effectRef idx="1">
            <a:schemeClr val="accent1"/>
          </a:effectRef>
          <a:fontRef idx="minor">
            <a:schemeClr val="tx1"/>
          </a:fontRef>
        </p:style>
      </p:cxnSp>
      <p:grpSp>
        <p:nvGrpSpPr>
          <p:cNvPr id="14" name="组合 13"/>
          <p:cNvGrpSpPr/>
          <p:nvPr/>
        </p:nvGrpSpPr>
        <p:grpSpPr>
          <a:xfrm>
            <a:off x="395576" y="248444"/>
            <a:ext cx="396000" cy="396000"/>
            <a:chOff x="406574" y="236732"/>
            <a:chExt cx="612048" cy="593261"/>
          </a:xfrm>
        </p:grpSpPr>
        <p:sp>
          <p:nvSpPr>
            <p:cNvPr id="15" name="矩形 14"/>
            <p:cNvSpPr/>
            <p:nvPr userDrawn="1"/>
          </p:nvSpPr>
          <p:spPr>
            <a:xfrm>
              <a:off x="406574" y="236732"/>
              <a:ext cx="504000" cy="504000"/>
            </a:xfrm>
            <a:prstGeom prst="rect">
              <a:avLst/>
            </a:prstGeom>
            <a:noFill/>
            <a:ln w="19050">
              <a:solidFill>
                <a:srgbClr val="008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694606" y="512239"/>
              <a:ext cx="324016" cy="317754"/>
            </a:xfrm>
            <a:prstGeom prst="rect">
              <a:avLst/>
            </a:prstGeom>
            <a:solidFill>
              <a:srgbClr val="008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243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3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 calcmode="lin" valueType="num">
                                      <p:cBhvr>
                                        <p:cTn id="17" dur="500" fill="hold"/>
                                        <p:tgtEl>
                                          <p:spTgt spid="14"/>
                                        </p:tgtEl>
                                        <p:attrNameLst>
                                          <p:attrName>style.rotation</p:attrName>
                                        </p:attrNameLst>
                                      </p:cBhvr>
                                      <p:tavLst>
                                        <p:tav tm="0">
                                          <p:val>
                                            <p:fltVal val="90"/>
                                          </p:val>
                                        </p:tav>
                                        <p:tav tm="100000">
                                          <p:val>
                                            <p:fltVal val="0"/>
                                          </p:val>
                                        </p:tav>
                                      </p:tavLst>
                                    </p:anim>
                                    <p:animEffect transition="in" filter="fade">
                                      <p:cBhvr>
                                        <p:cTn id="18" dur="500"/>
                                        <p:tgtEl>
                                          <p:spTgt spid="14"/>
                                        </p:tgtEl>
                                      </p:cBhvr>
                                    </p:animEffect>
                                  </p:childTnLst>
                                </p:cTn>
                              </p:par>
                              <p:par>
                                <p:cTn id="19" presetID="22" presetClass="entr" presetSubtype="8" fill="hold"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F060340-B298-4BE2-853D-4D173D6D4D5F}" type="datetimeFigureOut">
              <a:rPr lang="zh-CN" altLang="en-US" smtClean="0"/>
              <a:pPr/>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581646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060340-B298-4BE2-853D-4D173D6D4D5F}" type="datetimeFigureOut">
              <a:rPr lang="zh-CN" altLang="en-US" smtClean="0"/>
              <a:pPr/>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393012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F060340-B298-4BE2-853D-4D173D6D4D5F}" type="datetimeFigureOut">
              <a:rPr lang="zh-CN" altLang="en-US" smtClean="0"/>
              <a:pPr/>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1871441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060340-B298-4BE2-853D-4D173D6D4D5F}" type="datetimeFigureOut">
              <a:rPr lang="zh-CN" altLang="en-US" smtClean="0"/>
              <a:pPr/>
              <a:t>2018/6/15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4230209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F060340-B298-4BE2-853D-4D173D6D4D5F}" type="datetimeFigureOut">
              <a:rPr lang="zh-CN" altLang="en-US" smtClean="0"/>
              <a:pPr/>
              <a:t>2018/6/15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4015162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F060340-B298-4BE2-853D-4D173D6D4D5F}" type="datetimeFigureOut">
              <a:rPr lang="zh-CN" altLang="en-US" smtClean="0"/>
              <a:pPr/>
              <a:t>2018/6/15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526487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060340-B298-4BE2-853D-4D173D6D4D5F}" type="datetimeFigureOut">
              <a:rPr lang="zh-CN" altLang="en-US" smtClean="0"/>
              <a:pPr/>
              <a:t>2018/6/15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1653697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102156" tIns="51076" rIns="102156" bIns="51076"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63"/>
            <a:ext cx="8229600" cy="3394472"/>
          </a:xfrm>
          <a:prstGeom prst="rect">
            <a:avLst/>
          </a:prstGeom>
        </p:spPr>
        <p:txBody>
          <a:bodyPr vert="horz" lIns="102156" tIns="51076" rIns="102156" bIns="51076"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102156" tIns="51076" rIns="102156" bIns="51076" rtlCol="0" anchor="ctr"/>
          <a:lstStyle>
            <a:lvl1pPr algn="l">
              <a:defRPr sz="1300">
                <a:solidFill>
                  <a:schemeClr val="tx1">
                    <a:tint val="75000"/>
                  </a:schemeClr>
                </a:solidFill>
              </a:defRPr>
            </a:lvl1pPr>
          </a:lstStyle>
          <a:p>
            <a:fld id="{530820CF-B880-4189-942D-D702A7CBA730}" type="datetimeFigureOut">
              <a:rPr lang="zh-CN" altLang="en-US" smtClean="0"/>
              <a:pPr/>
              <a:t>2018/6/15</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102156" tIns="51076" rIns="102156" bIns="51076"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102156" tIns="51076" rIns="102156" bIns="51076" rtlCol="0" anchor="ctr"/>
          <a:lstStyle>
            <a:lvl1pPr algn="r">
              <a:defRPr sz="1300">
                <a:solidFill>
                  <a:schemeClr val="tx1">
                    <a:tint val="75000"/>
                  </a:schemeClr>
                </a:solidFill>
              </a:defRPr>
            </a:lvl1pPr>
          </a:lstStyle>
          <a:p>
            <a:fld id="{0C913308-F349-4B6D-A68A-DD1791B4A57B}" type="slidenum">
              <a:rPr lang="zh-CN" altLang="en-US" smtClean="0"/>
              <a:pPr/>
              <a:t>‹#›</a:t>
            </a:fld>
            <a:endParaRPr lang="zh-CN" altLang="en-US"/>
          </a:p>
        </p:txBody>
      </p:sp>
      <p:pic>
        <p:nvPicPr>
          <p:cNvPr id="13" name="Picture 76"/>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0" y="2053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373023"/>
      </p:ext>
    </p:extLst>
  </p:cSld>
  <p:clrMap bg1="lt1" tx1="dk1" bg2="lt2" tx2="dk2" accent1="accent1" accent2="accent2" accent3="accent3" accent4="accent4" accent5="accent5" accent6="accent6" hlink="hlink" folHlink="folHlink"/>
  <p:sldLayoutIdLst>
    <p:sldLayoutId id="2147483662" r:id="rId1"/>
    <p:sldLayoutId id="2147483671" r:id="rId2"/>
  </p:sldLayoutIdLst>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txStyles>
    <p:titleStyle>
      <a:lvl1pPr algn="ctr" defTabSz="1023252" rtl="0" eaLnBrk="1" latinLnBrk="0" hangingPunct="1">
        <a:spcBef>
          <a:spcPct val="0"/>
        </a:spcBef>
        <a:buNone/>
        <a:defRPr sz="5000" kern="1200">
          <a:solidFill>
            <a:schemeClr val="tx1"/>
          </a:solidFill>
          <a:latin typeface="+mj-lt"/>
          <a:ea typeface="+mj-ea"/>
          <a:cs typeface="+mj-cs"/>
        </a:defRPr>
      </a:lvl1pPr>
    </p:titleStyle>
    <p:bodyStyle>
      <a:lvl1pPr marL="383717" indent="-383717" algn="l" defTabSz="102325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1392" indent="-319759" algn="l" defTabSz="1023252"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79062" indent="-255814" algn="l" defTabSz="1023252"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79068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0231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13940"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25564"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837188"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348819"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23252" rtl="0" eaLnBrk="1" latinLnBrk="0" hangingPunct="1">
        <a:defRPr sz="2000" kern="1200">
          <a:solidFill>
            <a:schemeClr val="tx1"/>
          </a:solidFill>
          <a:latin typeface="+mn-lt"/>
          <a:ea typeface="+mn-ea"/>
          <a:cs typeface="+mn-cs"/>
        </a:defRPr>
      </a:lvl1pPr>
      <a:lvl2pPr marL="511626" algn="l" defTabSz="1023252" rtl="0" eaLnBrk="1" latinLnBrk="0" hangingPunct="1">
        <a:defRPr sz="2000" kern="1200">
          <a:solidFill>
            <a:schemeClr val="tx1"/>
          </a:solidFill>
          <a:latin typeface="+mn-lt"/>
          <a:ea typeface="+mn-ea"/>
          <a:cs typeface="+mn-cs"/>
        </a:defRPr>
      </a:lvl2pPr>
      <a:lvl3pPr marL="1023252" algn="l" defTabSz="1023252" rtl="0" eaLnBrk="1" latinLnBrk="0" hangingPunct="1">
        <a:defRPr sz="2000" kern="1200">
          <a:solidFill>
            <a:schemeClr val="tx1"/>
          </a:solidFill>
          <a:latin typeface="+mn-lt"/>
          <a:ea typeface="+mn-ea"/>
          <a:cs typeface="+mn-cs"/>
        </a:defRPr>
      </a:lvl3pPr>
      <a:lvl4pPr marL="1534879" algn="l" defTabSz="1023252" rtl="0" eaLnBrk="1" latinLnBrk="0" hangingPunct="1">
        <a:defRPr sz="2000" kern="1200">
          <a:solidFill>
            <a:schemeClr val="tx1"/>
          </a:solidFill>
          <a:latin typeface="+mn-lt"/>
          <a:ea typeface="+mn-ea"/>
          <a:cs typeface="+mn-cs"/>
        </a:defRPr>
      </a:lvl4pPr>
      <a:lvl5pPr marL="2046502" algn="l" defTabSz="1023252" rtl="0" eaLnBrk="1" latinLnBrk="0" hangingPunct="1">
        <a:defRPr sz="2000" kern="1200">
          <a:solidFill>
            <a:schemeClr val="tx1"/>
          </a:solidFill>
          <a:latin typeface="+mn-lt"/>
          <a:ea typeface="+mn-ea"/>
          <a:cs typeface="+mn-cs"/>
        </a:defRPr>
      </a:lvl5pPr>
      <a:lvl6pPr marL="2558128" algn="l" defTabSz="1023252" rtl="0" eaLnBrk="1" latinLnBrk="0" hangingPunct="1">
        <a:defRPr sz="2000" kern="1200">
          <a:solidFill>
            <a:schemeClr val="tx1"/>
          </a:solidFill>
          <a:latin typeface="+mn-lt"/>
          <a:ea typeface="+mn-ea"/>
          <a:cs typeface="+mn-cs"/>
        </a:defRPr>
      </a:lvl6pPr>
      <a:lvl7pPr marL="3069752" algn="l" defTabSz="1023252" rtl="0" eaLnBrk="1" latinLnBrk="0" hangingPunct="1">
        <a:defRPr sz="2000" kern="1200">
          <a:solidFill>
            <a:schemeClr val="tx1"/>
          </a:solidFill>
          <a:latin typeface="+mn-lt"/>
          <a:ea typeface="+mn-ea"/>
          <a:cs typeface="+mn-cs"/>
        </a:defRPr>
      </a:lvl7pPr>
      <a:lvl8pPr marL="3581376" algn="l" defTabSz="1023252" rtl="0" eaLnBrk="1" latinLnBrk="0" hangingPunct="1">
        <a:defRPr sz="2000" kern="1200">
          <a:solidFill>
            <a:schemeClr val="tx1"/>
          </a:solidFill>
          <a:latin typeface="+mn-lt"/>
          <a:ea typeface="+mn-ea"/>
          <a:cs typeface="+mn-cs"/>
        </a:defRPr>
      </a:lvl8pPr>
      <a:lvl9pPr marL="4093003" algn="l" defTabSz="1023252"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7F060340-B298-4BE2-853D-4D173D6D4D5F}" type="datetimeFigureOut">
              <a:rPr lang="zh-CN" altLang="en-US" smtClean="0"/>
              <a:pPr/>
              <a:t>2018/6/15</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B10F670-02FB-49EA-8578-8812E937041E}" type="slidenum">
              <a:rPr lang="zh-CN" altLang="en-US" smtClean="0"/>
              <a:pPr/>
              <a:t>‹#›</a:t>
            </a:fld>
            <a:endParaRPr lang="zh-CN" altLang="en-US"/>
          </a:p>
        </p:txBody>
      </p:sp>
    </p:spTree>
    <p:extLst>
      <p:ext uri="{BB962C8B-B14F-4D97-AF65-F5344CB8AC3E}">
        <p14:creationId xmlns:p14="http://schemas.microsoft.com/office/powerpoint/2010/main" val="6611690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notesSlide" Target="../notesSlides/notesSlide2.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0" Type="http://schemas.openxmlformats.org/officeDocument/2006/relationships/tags" Target="../tags/tag18.xml"/><Relationship Id="rId4" Type="http://schemas.openxmlformats.org/officeDocument/2006/relationships/tags" Target="../tags/tag12.xml"/><Relationship Id="rId9" Type="http://schemas.openxmlformats.org/officeDocument/2006/relationships/tags" Target="../tags/tag1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5.png"/><Relationship Id="rId5" Type="http://schemas.openxmlformats.org/officeDocument/2006/relationships/image" Target="../media/image64.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jp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notesSlide" Target="../notesSlides/notesSlide28.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slideLayout" Target="../slideLayouts/slideLayout1.xml"/><Relationship Id="rId2" Type="http://schemas.openxmlformats.org/officeDocument/2006/relationships/tags" Target="../tags/tag21.xml"/><Relationship Id="rId16" Type="http://schemas.openxmlformats.org/officeDocument/2006/relationships/tags" Target="../tags/tag35.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
          <p:cNvSpPr/>
          <p:nvPr/>
        </p:nvSpPr>
        <p:spPr>
          <a:xfrm>
            <a:off x="2111323" y="4146786"/>
            <a:ext cx="4905836" cy="468000"/>
          </a:xfrm>
          <a:prstGeom prst="roundRect">
            <a:avLst>
              <a:gd name="adj" fmla="val 50000"/>
            </a:avLst>
          </a:prstGeom>
          <a:solidFill>
            <a:srgbClr val="0089E1"/>
          </a:solidFill>
          <a:ln w="12700" cap="flat" cmpd="sng" algn="ctr">
            <a:gradFill flip="none" rotWithShape="1">
              <a:gsLst>
                <a:gs pos="0">
                  <a:srgbClr val="BE309C">
                    <a:lumMod val="5000"/>
                    <a:lumOff val="95000"/>
                  </a:srgbClr>
                </a:gs>
                <a:gs pos="100000">
                  <a:sysClr val="window" lastClr="FFFFFF">
                    <a:lumMod val="65000"/>
                  </a:sysClr>
                </a:gs>
              </a:gsLst>
              <a:lin ang="13500000" scaled="1"/>
              <a:tileRect/>
            </a:gradFill>
            <a:prstDash val="solid"/>
            <a:miter lim="800000"/>
          </a:ln>
          <a:effectLst>
            <a:innerShdw blurRad="127000" dist="88900" dir="18900000">
              <a:prstClr val="black">
                <a:alpha val="38000"/>
              </a:prstClr>
            </a:innerShdw>
          </a:effectLst>
        </p:spPr>
        <p:txBody>
          <a:bodyPr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11" name="圆角矩形 2"/>
          <p:cNvSpPr/>
          <p:nvPr/>
        </p:nvSpPr>
        <p:spPr>
          <a:xfrm>
            <a:off x="2111324" y="4149076"/>
            <a:ext cx="4905836" cy="468000"/>
          </a:xfrm>
          <a:prstGeom prst="roundRect">
            <a:avLst>
              <a:gd name="adj" fmla="val 50000"/>
            </a:avLst>
          </a:prstGeom>
          <a:solidFill>
            <a:schemeClr val="bg1">
              <a:lumMod val="65000"/>
            </a:schemeClr>
          </a:solidFill>
          <a:ln w="12700" cap="flat" cmpd="sng" algn="ctr">
            <a:gradFill flip="none" rotWithShape="1">
              <a:gsLst>
                <a:gs pos="0">
                  <a:srgbClr val="BE309C">
                    <a:lumMod val="5000"/>
                    <a:lumOff val="95000"/>
                  </a:srgbClr>
                </a:gs>
                <a:gs pos="100000">
                  <a:sysClr val="window" lastClr="FFFFFF">
                    <a:lumMod val="65000"/>
                  </a:sysClr>
                </a:gs>
              </a:gsLst>
              <a:lin ang="13500000" scaled="1"/>
              <a:tileRect/>
            </a:gradFill>
            <a:prstDash val="solid"/>
            <a:miter lim="800000"/>
          </a:ln>
          <a:effectLst>
            <a:innerShdw blurRad="127000" dist="88900" dir="18900000">
              <a:prstClr val="black">
                <a:alpha val="30000"/>
              </a:prstClr>
            </a:innerShdw>
          </a:effectLst>
        </p:spPr>
        <p:txBody>
          <a:bodyPr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13" name="圆角矩形 12"/>
          <p:cNvSpPr/>
          <p:nvPr/>
        </p:nvSpPr>
        <p:spPr>
          <a:xfrm>
            <a:off x="2115968" y="4137717"/>
            <a:ext cx="729371" cy="504000"/>
          </a:xfrm>
          <a:prstGeom prst="roundRect">
            <a:avLst>
              <a:gd name="adj" fmla="val 50000"/>
            </a:avLst>
          </a:prstGeom>
          <a:gradFill>
            <a:gsLst>
              <a:gs pos="0">
                <a:schemeClr val="bg1">
                  <a:lumMod val="75000"/>
                </a:schemeClr>
              </a:gs>
              <a:gs pos="100000">
                <a:schemeClr val="bg1"/>
              </a:gs>
            </a:gsLst>
            <a:lin ang="2700000" scaled="0"/>
          </a:gradFill>
          <a:ln w="22225">
            <a:gradFill>
              <a:gsLst>
                <a:gs pos="0">
                  <a:schemeClr val="bg1">
                    <a:lumMod val="65000"/>
                  </a:schemeClr>
                </a:gs>
                <a:gs pos="100000">
                  <a:schemeClr val="bg1"/>
                </a:gs>
              </a:gsLst>
              <a:lin ang="13500000" scaled="0"/>
            </a:gradFill>
          </a:ln>
          <a:effectLst>
            <a:outerShdw blurRad="50800" dist="38100" dir="2700000" sx="97000" sy="97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endParaRPr>
          </a:p>
        </p:txBody>
      </p:sp>
      <p:sp>
        <p:nvSpPr>
          <p:cNvPr id="8" name="TextBox 7"/>
          <p:cNvSpPr txBox="1"/>
          <p:nvPr/>
        </p:nvSpPr>
        <p:spPr>
          <a:xfrm>
            <a:off x="899592" y="3435846"/>
            <a:ext cx="7344816" cy="561682"/>
          </a:xfrm>
          <a:prstGeom prst="rect">
            <a:avLst/>
          </a:prstGeom>
          <a:noFill/>
        </p:spPr>
        <p:txBody>
          <a:bodyPr wrap="square" lIns="68571" tIns="34285" rIns="68571" bIns="34285" rtlCol="0">
            <a:spAutoFit/>
          </a:bodyPr>
          <a:lstStyle/>
          <a:p>
            <a:pPr algn="ctr"/>
            <a:r>
              <a:rPr lang="en-US" altLang="zh-CN" sz="3200" b="1" dirty="0">
                <a:solidFill>
                  <a:srgbClr val="0089E1"/>
                </a:solidFill>
                <a:latin typeface="+mn-ea"/>
              </a:rPr>
              <a:t>First Step-</a:t>
            </a:r>
            <a:r>
              <a:rPr lang="en-US" altLang="zh-CN" sz="3200" b="1" dirty="0" err="1">
                <a:solidFill>
                  <a:srgbClr val="0089E1"/>
                </a:solidFill>
                <a:latin typeface="+mn-ea"/>
              </a:rPr>
              <a:t>EasyFab</a:t>
            </a:r>
            <a:endParaRPr lang="en-US" altLang="zh-CN" sz="3200" b="1" dirty="0">
              <a:solidFill>
                <a:srgbClr val="0089E1"/>
              </a:solidFill>
              <a:latin typeface="+mn-ea"/>
            </a:endParaRPr>
          </a:p>
        </p:txBody>
      </p:sp>
      <p:sp>
        <p:nvSpPr>
          <p:cNvPr id="12" name="文字"/>
          <p:cNvSpPr txBox="1"/>
          <p:nvPr/>
        </p:nvSpPr>
        <p:spPr>
          <a:xfrm>
            <a:off x="2480655" y="4183021"/>
            <a:ext cx="4182690" cy="400110"/>
          </a:xfrm>
          <a:prstGeom prst="rect">
            <a:avLst/>
          </a:prstGeom>
          <a:noFill/>
        </p:spPr>
        <p:txBody>
          <a:bodyPr wrap="square" rtlCol="0">
            <a:spAutoFit/>
          </a:bodyPr>
          <a:lstStyle/>
          <a:p>
            <a:pPr algn="ctr"/>
            <a:r>
              <a:rPr lang="en-US" altLang="zh-CN" sz="2000" dirty="0" err="1">
                <a:solidFill>
                  <a:schemeClr val="bg1"/>
                </a:solidFill>
              </a:rPr>
              <a:t>Blossim</a:t>
            </a:r>
            <a:r>
              <a:rPr lang="en-US" altLang="zh-CN" sz="2000" dirty="0">
                <a:solidFill>
                  <a:schemeClr val="bg1"/>
                </a:solidFill>
              </a:rPr>
              <a:t> Technology</a:t>
            </a:r>
            <a:endParaRPr lang="zh-CN" altLang="en-US" sz="2000" dirty="0">
              <a:solidFill>
                <a:schemeClr val="bg1"/>
              </a:solidFill>
            </a:endParaRPr>
          </a:p>
        </p:txBody>
      </p:sp>
      <p:sp>
        <p:nvSpPr>
          <p:cNvPr id="9" name="矩形 10"/>
          <p:cNvSpPr>
            <a:spLocks noChangeAspect="1"/>
          </p:cNvSpPr>
          <p:nvPr/>
        </p:nvSpPr>
        <p:spPr>
          <a:xfrm>
            <a:off x="5508104" y="1111468"/>
            <a:ext cx="1121470" cy="122160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14" name="矩形 10"/>
          <p:cNvSpPr>
            <a:spLocks noChangeAspect="1"/>
          </p:cNvSpPr>
          <p:nvPr/>
        </p:nvSpPr>
        <p:spPr>
          <a:xfrm>
            <a:off x="5750399" y="1111989"/>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 name="矩形 10"/>
          <p:cNvSpPr/>
          <p:nvPr/>
        </p:nvSpPr>
        <p:spPr>
          <a:xfrm>
            <a:off x="5953919" y="1333345"/>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0089E1"/>
              </a:gs>
              <a:gs pos="100000">
                <a:schemeClr val="accent6">
                  <a:lumMod val="75000"/>
                </a:schemeClr>
              </a:gs>
              <a:gs pos="0">
                <a:schemeClr val="accent6">
                  <a:lumMod val="60000"/>
                  <a:lumOff val="40000"/>
                </a:schemeClr>
              </a:gs>
            </a:gsLst>
            <a:lin ang="18900000" scaled="0"/>
            <a:tileRect/>
          </a:gradFill>
          <a:ln w="15875">
            <a:gradFill>
              <a:gsLst>
                <a:gs pos="50000">
                  <a:srgbClr val="0089E1"/>
                </a:gs>
                <a:gs pos="100000">
                  <a:schemeClr val="accent6">
                    <a:lumMod val="75000"/>
                  </a:schemeClr>
                </a:gs>
                <a:gs pos="0">
                  <a:schemeClr val="accent6">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600" dirty="0">
                <a:solidFill>
                  <a:prstClr val="white"/>
                </a:solidFill>
                <a:latin typeface="Impact" panose="020B0806030902050204" pitchFamily="34" charset="0"/>
              </a:rPr>
              <a:t>造</a:t>
            </a:r>
          </a:p>
        </p:txBody>
      </p:sp>
      <p:sp>
        <p:nvSpPr>
          <p:cNvPr id="16" name="矩形 10"/>
          <p:cNvSpPr>
            <a:spLocks noChangeAspect="1"/>
          </p:cNvSpPr>
          <p:nvPr/>
        </p:nvSpPr>
        <p:spPr>
          <a:xfrm>
            <a:off x="4358069" y="875587"/>
            <a:ext cx="1121470" cy="122160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17" name="矩形 10"/>
          <p:cNvSpPr>
            <a:spLocks noChangeAspect="1"/>
          </p:cNvSpPr>
          <p:nvPr/>
        </p:nvSpPr>
        <p:spPr>
          <a:xfrm>
            <a:off x="4600364" y="876108"/>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 name="矩形 10"/>
          <p:cNvSpPr/>
          <p:nvPr/>
        </p:nvSpPr>
        <p:spPr>
          <a:xfrm>
            <a:off x="4803884" y="1097464"/>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0089E1"/>
              </a:gs>
              <a:gs pos="100000">
                <a:schemeClr val="accent6">
                  <a:lumMod val="75000"/>
                </a:schemeClr>
              </a:gs>
              <a:gs pos="0">
                <a:schemeClr val="accent6">
                  <a:lumMod val="60000"/>
                  <a:lumOff val="40000"/>
                </a:schemeClr>
              </a:gs>
            </a:gsLst>
            <a:lin ang="18900000" scaled="0"/>
            <a:tileRect/>
          </a:gradFill>
          <a:ln w="15875">
            <a:gradFill>
              <a:gsLst>
                <a:gs pos="50000">
                  <a:srgbClr val="0089E1"/>
                </a:gs>
                <a:gs pos="100000">
                  <a:schemeClr val="accent6">
                    <a:lumMod val="75000"/>
                  </a:schemeClr>
                </a:gs>
                <a:gs pos="0">
                  <a:schemeClr val="accent6">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600" dirty="0">
                <a:solidFill>
                  <a:prstClr val="white"/>
                </a:solidFill>
                <a:latin typeface="Impact" panose="020B0806030902050204" pitchFamily="34" charset="0"/>
              </a:rPr>
              <a:t>制</a:t>
            </a:r>
          </a:p>
        </p:txBody>
      </p:sp>
      <p:sp>
        <p:nvSpPr>
          <p:cNvPr id="19" name="矩形 10"/>
          <p:cNvSpPr>
            <a:spLocks noChangeAspect="1"/>
          </p:cNvSpPr>
          <p:nvPr/>
        </p:nvSpPr>
        <p:spPr>
          <a:xfrm>
            <a:off x="3208033" y="1111468"/>
            <a:ext cx="1121470" cy="122160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20" name="矩形 10"/>
          <p:cNvSpPr>
            <a:spLocks noChangeAspect="1"/>
          </p:cNvSpPr>
          <p:nvPr/>
        </p:nvSpPr>
        <p:spPr>
          <a:xfrm>
            <a:off x="3450328" y="1111989"/>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 name="矩形 10"/>
          <p:cNvSpPr/>
          <p:nvPr/>
        </p:nvSpPr>
        <p:spPr>
          <a:xfrm>
            <a:off x="3653848" y="1333345"/>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0089E1"/>
              </a:gs>
              <a:gs pos="100000">
                <a:schemeClr val="accent6">
                  <a:lumMod val="75000"/>
                </a:schemeClr>
              </a:gs>
              <a:gs pos="0">
                <a:schemeClr val="accent6">
                  <a:lumMod val="60000"/>
                  <a:lumOff val="40000"/>
                </a:schemeClr>
              </a:gs>
            </a:gsLst>
            <a:lin ang="18900000" scaled="0"/>
            <a:tileRect/>
          </a:gradFill>
          <a:ln w="15875">
            <a:gradFill>
              <a:gsLst>
                <a:gs pos="50000">
                  <a:srgbClr val="0089E1"/>
                </a:gs>
                <a:gs pos="100000">
                  <a:schemeClr val="accent6">
                    <a:lumMod val="75000"/>
                  </a:schemeClr>
                </a:gs>
                <a:gs pos="0">
                  <a:schemeClr val="accent6">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600" dirty="0">
                <a:solidFill>
                  <a:prstClr val="white"/>
                </a:solidFill>
                <a:latin typeface="Impact" panose="020B0806030902050204" pitchFamily="34" charset="0"/>
              </a:rPr>
              <a:t>能</a:t>
            </a:r>
          </a:p>
        </p:txBody>
      </p:sp>
      <p:sp>
        <p:nvSpPr>
          <p:cNvPr id="22" name="矩形 10"/>
          <p:cNvSpPr>
            <a:spLocks noChangeAspect="1"/>
          </p:cNvSpPr>
          <p:nvPr/>
        </p:nvSpPr>
        <p:spPr>
          <a:xfrm>
            <a:off x="2057997" y="875587"/>
            <a:ext cx="1121470" cy="122160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23" name="矩形 10"/>
          <p:cNvSpPr>
            <a:spLocks noChangeAspect="1"/>
          </p:cNvSpPr>
          <p:nvPr/>
        </p:nvSpPr>
        <p:spPr>
          <a:xfrm>
            <a:off x="2300292" y="876108"/>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 name="矩形 10"/>
          <p:cNvSpPr/>
          <p:nvPr/>
        </p:nvSpPr>
        <p:spPr>
          <a:xfrm>
            <a:off x="2503812" y="1097464"/>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0089E1"/>
              </a:gs>
              <a:gs pos="100000">
                <a:schemeClr val="accent6">
                  <a:lumMod val="75000"/>
                </a:schemeClr>
              </a:gs>
              <a:gs pos="0">
                <a:schemeClr val="accent6">
                  <a:lumMod val="60000"/>
                  <a:lumOff val="40000"/>
                </a:schemeClr>
              </a:gs>
            </a:gsLst>
            <a:lin ang="18900000" scaled="0"/>
            <a:tileRect/>
          </a:gradFill>
          <a:ln w="15875">
            <a:gradFill>
              <a:gsLst>
                <a:gs pos="50000">
                  <a:srgbClr val="0089E1"/>
                </a:gs>
                <a:gs pos="100000">
                  <a:schemeClr val="accent6">
                    <a:lumMod val="75000"/>
                  </a:schemeClr>
                </a:gs>
                <a:gs pos="0">
                  <a:schemeClr val="accent6">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600" dirty="0">
                <a:solidFill>
                  <a:prstClr val="white"/>
                </a:solidFill>
                <a:latin typeface="Impact" panose="020B0806030902050204" pitchFamily="34" charset="0"/>
              </a:rPr>
              <a:t>智</a:t>
            </a:r>
          </a:p>
        </p:txBody>
      </p:sp>
      <p:sp>
        <p:nvSpPr>
          <p:cNvPr id="25" name="MH_Other_4"/>
          <p:cNvSpPr/>
          <p:nvPr>
            <p:custDataLst>
              <p:tags r:id="rId1"/>
            </p:custDataLst>
          </p:nvPr>
        </p:nvSpPr>
        <p:spPr>
          <a:xfrm>
            <a:off x="4082287" y="819461"/>
            <a:ext cx="221402" cy="221402"/>
          </a:xfrm>
          <a:prstGeom prst="roundRect">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6" name="MH_Other_4"/>
          <p:cNvSpPr/>
          <p:nvPr>
            <p:custDataLst>
              <p:tags r:id="rId2"/>
            </p:custDataLst>
          </p:nvPr>
        </p:nvSpPr>
        <p:spPr>
          <a:xfrm>
            <a:off x="5343570" y="2256229"/>
            <a:ext cx="271937" cy="271937"/>
          </a:xfrm>
          <a:prstGeom prst="roundRect">
            <a:avLst/>
          </a:prstGeom>
          <a:solidFill>
            <a:srgbClr val="0089E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7" name="圆角矩形 26"/>
          <p:cNvSpPr/>
          <p:nvPr/>
        </p:nvSpPr>
        <p:spPr>
          <a:xfrm>
            <a:off x="1583704" y="1849916"/>
            <a:ext cx="324000" cy="324000"/>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8" name="MH_Other_4"/>
          <p:cNvSpPr/>
          <p:nvPr>
            <p:custDataLst>
              <p:tags r:id="rId3"/>
            </p:custDataLst>
          </p:nvPr>
        </p:nvSpPr>
        <p:spPr>
          <a:xfrm>
            <a:off x="7117243" y="1905571"/>
            <a:ext cx="153681" cy="153681"/>
          </a:xfrm>
          <a:prstGeom prst="roundRect">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9" name="MH_Other_4"/>
          <p:cNvSpPr/>
          <p:nvPr>
            <p:custDataLst>
              <p:tags r:id="rId4"/>
            </p:custDataLst>
          </p:nvPr>
        </p:nvSpPr>
        <p:spPr>
          <a:xfrm>
            <a:off x="5702796" y="771550"/>
            <a:ext cx="208074" cy="208074"/>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0" name="MH_Other_4"/>
          <p:cNvSpPr/>
          <p:nvPr>
            <p:custDataLst>
              <p:tags r:id="rId5"/>
            </p:custDataLst>
          </p:nvPr>
        </p:nvSpPr>
        <p:spPr>
          <a:xfrm>
            <a:off x="1259631" y="1333344"/>
            <a:ext cx="180000" cy="180000"/>
          </a:xfrm>
          <a:prstGeom prst="roundRect">
            <a:avLst/>
          </a:prstGeom>
          <a:solidFill>
            <a:srgbClr val="0089E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1" name="圆角矩形 30"/>
          <p:cNvSpPr/>
          <p:nvPr/>
        </p:nvSpPr>
        <p:spPr>
          <a:xfrm>
            <a:off x="7204658" y="1286127"/>
            <a:ext cx="247478" cy="247478"/>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2" name="MH_Other_4"/>
          <p:cNvSpPr/>
          <p:nvPr>
            <p:custDataLst>
              <p:tags r:id="rId6"/>
            </p:custDataLst>
          </p:nvPr>
        </p:nvSpPr>
        <p:spPr>
          <a:xfrm>
            <a:off x="3062670" y="2256229"/>
            <a:ext cx="153681" cy="153681"/>
          </a:xfrm>
          <a:prstGeom prst="roundRect">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3" name="MH_Other_4"/>
          <p:cNvSpPr/>
          <p:nvPr>
            <p:custDataLst>
              <p:tags r:id="rId7"/>
            </p:custDataLst>
          </p:nvPr>
        </p:nvSpPr>
        <p:spPr>
          <a:xfrm>
            <a:off x="7821387" y="1020942"/>
            <a:ext cx="153043" cy="153043"/>
          </a:xfrm>
          <a:prstGeom prst="roundRect">
            <a:avLst/>
          </a:prstGeom>
          <a:solidFill>
            <a:srgbClr val="0089E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Tree>
    <p:extLst>
      <p:ext uri="{BB962C8B-B14F-4D97-AF65-F5344CB8AC3E}">
        <p14:creationId xmlns:p14="http://schemas.microsoft.com/office/powerpoint/2010/main" val="4232177547"/>
      </p:ext>
    </p:extLst>
  </p:cSld>
  <p:clrMapOvr>
    <a:masterClrMapping/>
  </p:clrMapOvr>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50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50000">
                                          <p:cBhvr additive="base">
                                            <p:cTn id="7" dur="1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8" dur="1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50000">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14:bounceEnd="50000">
                                          <p:cBhvr additive="base">
                                            <p:cTn id="11" dur="1500" fill="hold"/>
                                            <p:tgtEl>
                                              <p:spTgt spid="23"/>
                                            </p:tgtEl>
                                            <p:attrNameLst>
                                              <p:attrName>ppt_x</p:attrName>
                                            </p:attrNameLst>
                                          </p:cBhvr>
                                          <p:tavLst>
                                            <p:tav tm="0">
                                              <p:val>
                                                <p:strVal val="1+#ppt_w/2"/>
                                              </p:val>
                                            </p:tav>
                                            <p:tav tm="100000">
                                              <p:val>
                                                <p:strVal val="#ppt_x"/>
                                              </p:val>
                                            </p:tav>
                                          </p:tavLst>
                                        </p:anim>
                                        <p:anim calcmode="lin" valueType="num" p14:bounceEnd="50000">
                                          <p:cBhvr additive="base">
                                            <p:cTn id="12" dur="1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50000">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14:bounceEnd="50000">
                                          <p:cBhvr additive="base">
                                            <p:cTn id="15" dur="1500" fill="hold"/>
                                            <p:tgtEl>
                                              <p:spTgt spid="24"/>
                                            </p:tgtEl>
                                            <p:attrNameLst>
                                              <p:attrName>ppt_x</p:attrName>
                                            </p:attrNameLst>
                                          </p:cBhvr>
                                          <p:tavLst>
                                            <p:tav tm="0">
                                              <p:val>
                                                <p:strVal val="1+#ppt_w/2"/>
                                              </p:val>
                                            </p:tav>
                                            <p:tav tm="100000">
                                              <p:val>
                                                <p:strVal val="#ppt_x"/>
                                              </p:val>
                                            </p:tav>
                                          </p:tavLst>
                                        </p:anim>
                                        <p:anim calcmode="lin" valueType="num" p14:bounceEnd="50000">
                                          <p:cBhvr additive="base">
                                            <p:cTn id="16" dur="1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12" fill="hold" grpId="0" nodeType="withEffect" p14:presetBounceEnd="50000">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14:bounceEnd="50000">
                                          <p:cBhvr additive="base">
                                            <p:cTn id="19" dur="15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20" dur="1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14:presetBounceEnd="50000">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14:bounceEnd="50000">
                                          <p:cBhvr additive="base">
                                            <p:cTn id="23" dur="1500" fill="hold"/>
                                            <p:tgtEl>
                                              <p:spTgt spid="20"/>
                                            </p:tgtEl>
                                            <p:attrNameLst>
                                              <p:attrName>ppt_x</p:attrName>
                                            </p:attrNameLst>
                                          </p:cBhvr>
                                          <p:tavLst>
                                            <p:tav tm="0">
                                              <p:val>
                                                <p:strVal val="0-#ppt_w/2"/>
                                              </p:val>
                                            </p:tav>
                                            <p:tav tm="100000">
                                              <p:val>
                                                <p:strVal val="#ppt_x"/>
                                              </p:val>
                                            </p:tav>
                                          </p:tavLst>
                                        </p:anim>
                                        <p:anim calcmode="lin" valueType="num" p14:bounceEnd="50000">
                                          <p:cBhvr additive="base">
                                            <p:cTn id="24" dur="1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14:presetBounceEnd="50000">
                                      <p:stCondLst>
                                        <p:cond delay="1250"/>
                                      </p:stCondLst>
                                      <p:childTnLst>
                                        <p:set>
                                          <p:cBhvr>
                                            <p:cTn id="26" dur="1" fill="hold">
                                              <p:stCondLst>
                                                <p:cond delay="0"/>
                                              </p:stCondLst>
                                            </p:cTn>
                                            <p:tgtEl>
                                              <p:spTgt spid="21"/>
                                            </p:tgtEl>
                                            <p:attrNameLst>
                                              <p:attrName>style.visibility</p:attrName>
                                            </p:attrNameLst>
                                          </p:cBhvr>
                                          <p:to>
                                            <p:strVal val="visible"/>
                                          </p:to>
                                        </p:set>
                                        <p:anim calcmode="lin" valueType="num" p14:bounceEnd="50000">
                                          <p:cBhvr additive="base">
                                            <p:cTn id="27" dur="1500" fill="hold"/>
                                            <p:tgtEl>
                                              <p:spTgt spid="21"/>
                                            </p:tgtEl>
                                            <p:attrNameLst>
                                              <p:attrName>ppt_x</p:attrName>
                                            </p:attrNameLst>
                                          </p:cBhvr>
                                          <p:tavLst>
                                            <p:tav tm="0">
                                              <p:val>
                                                <p:strVal val="0-#ppt_w/2"/>
                                              </p:val>
                                            </p:tav>
                                            <p:tav tm="100000">
                                              <p:val>
                                                <p:strVal val="#ppt_x"/>
                                              </p:val>
                                            </p:tav>
                                          </p:tavLst>
                                        </p:anim>
                                        <p:anim calcmode="lin" valueType="num" p14:bounceEnd="50000">
                                          <p:cBhvr additive="base">
                                            <p:cTn id="28" dur="1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3" fill="hold" grpId="0" nodeType="withEffect" p14:presetBounceEnd="50000">
                                      <p:stCondLst>
                                        <p:cond delay="1500"/>
                                      </p:stCondLst>
                                      <p:childTnLst>
                                        <p:set>
                                          <p:cBhvr>
                                            <p:cTn id="30" dur="1" fill="hold">
                                              <p:stCondLst>
                                                <p:cond delay="0"/>
                                              </p:stCondLst>
                                            </p:cTn>
                                            <p:tgtEl>
                                              <p:spTgt spid="16"/>
                                            </p:tgtEl>
                                            <p:attrNameLst>
                                              <p:attrName>style.visibility</p:attrName>
                                            </p:attrNameLst>
                                          </p:cBhvr>
                                          <p:to>
                                            <p:strVal val="visible"/>
                                          </p:to>
                                        </p:set>
                                        <p:anim calcmode="lin" valueType="num" p14:bounceEnd="50000">
                                          <p:cBhvr additive="base">
                                            <p:cTn id="31" dur="1500" fill="hold"/>
                                            <p:tgtEl>
                                              <p:spTgt spid="16"/>
                                            </p:tgtEl>
                                            <p:attrNameLst>
                                              <p:attrName>ppt_x</p:attrName>
                                            </p:attrNameLst>
                                          </p:cBhvr>
                                          <p:tavLst>
                                            <p:tav tm="0">
                                              <p:val>
                                                <p:strVal val="1+#ppt_w/2"/>
                                              </p:val>
                                            </p:tav>
                                            <p:tav tm="100000">
                                              <p:val>
                                                <p:strVal val="#ppt_x"/>
                                              </p:val>
                                            </p:tav>
                                          </p:tavLst>
                                        </p:anim>
                                        <p:anim calcmode="lin" valueType="num" p14:bounceEnd="50000">
                                          <p:cBhvr additive="base">
                                            <p:cTn id="32" dur="1500" fill="hold"/>
                                            <p:tgtEl>
                                              <p:spTgt spid="16"/>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14:presetBounceEnd="50000">
                                      <p:stCondLst>
                                        <p:cond delay="1750"/>
                                      </p:stCondLst>
                                      <p:childTnLst>
                                        <p:set>
                                          <p:cBhvr>
                                            <p:cTn id="34" dur="1" fill="hold">
                                              <p:stCondLst>
                                                <p:cond delay="0"/>
                                              </p:stCondLst>
                                            </p:cTn>
                                            <p:tgtEl>
                                              <p:spTgt spid="17"/>
                                            </p:tgtEl>
                                            <p:attrNameLst>
                                              <p:attrName>style.visibility</p:attrName>
                                            </p:attrNameLst>
                                          </p:cBhvr>
                                          <p:to>
                                            <p:strVal val="visible"/>
                                          </p:to>
                                        </p:set>
                                        <p:anim calcmode="lin" valueType="num" p14:bounceEnd="50000">
                                          <p:cBhvr additive="base">
                                            <p:cTn id="35" dur="1500" fill="hold"/>
                                            <p:tgtEl>
                                              <p:spTgt spid="17"/>
                                            </p:tgtEl>
                                            <p:attrNameLst>
                                              <p:attrName>ppt_x</p:attrName>
                                            </p:attrNameLst>
                                          </p:cBhvr>
                                          <p:tavLst>
                                            <p:tav tm="0">
                                              <p:val>
                                                <p:strVal val="1+#ppt_w/2"/>
                                              </p:val>
                                            </p:tav>
                                            <p:tav tm="100000">
                                              <p:val>
                                                <p:strVal val="#ppt_x"/>
                                              </p:val>
                                            </p:tav>
                                          </p:tavLst>
                                        </p:anim>
                                        <p:anim calcmode="lin" valueType="num" p14:bounceEnd="50000">
                                          <p:cBhvr additive="base">
                                            <p:cTn id="36" dur="1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14:presetBounceEnd="50000">
                                      <p:stCondLst>
                                        <p:cond delay="2000"/>
                                      </p:stCondLst>
                                      <p:childTnLst>
                                        <p:set>
                                          <p:cBhvr>
                                            <p:cTn id="38" dur="1" fill="hold">
                                              <p:stCondLst>
                                                <p:cond delay="0"/>
                                              </p:stCondLst>
                                            </p:cTn>
                                            <p:tgtEl>
                                              <p:spTgt spid="18"/>
                                            </p:tgtEl>
                                            <p:attrNameLst>
                                              <p:attrName>style.visibility</p:attrName>
                                            </p:attrNameLst>
                                          </p:cBhvr>
                                          <p:to>
                                            <p:strVal val="visible"/>
                                          </p:to>
                                        </p:set>
                                        <p:anim calcmode="lin" valueType="num" p14:bounceEnd="50000">
                                          <p:cBhvr additive="base">
                                            <p:cTn id="39" dur="1500" fill="hold"/>
                                            <p:tgtEl>
                                              <p:spTgt spid="18"/>
                                            </p:tgtEl>
                                            <p:attrNameLst>
                                              <p:attrName>ppt_x</p:attrName>
                                            </p:attrNameLst>
                                          </p:cBhvr>
                                          <p:tavLst>
                                            <p:tav tm="0">
                                              <p:val>
                                                <p:strVal val="1+#ppt_w/2"/>
                                              </p:val>
                                            </p:tav>
                                            <p:tav tm="100000">
                                              <p:val>
                                                <p:strVal val="#ppt_x"/>
                                              </p:val>
                                            </p:tav>
                                          </p:tavLst>
                                        </p:anim>
                                        <p:anim calcmode="lin" valueType="num" p14:bounceEnd="50000">
                                          <p:cBhvr additive="base">
                                            <p:cTn id="40" dur="1500" fill="hold"/>
                                            <p:tgtEl>
                                              <p:spTgt spid="18"/>
                                            </p:tgtEl>
                                            <p:attrNameLst>
                                              <p:attrName>ppt_y</p:attrName>
                                            </p:attrNameLst>
                                          </p:cBhvr>
                                          <p:tavLst>
                                            <p:tav tm="0">
                                              <p:val>
                                                <p:strVal val="0-#ppt_h/2"/>
                                              </p:val>
                                            </p:tav>
                                            <p:tav tm="100000">
                                              <p:val>
                                                <p:strVal val="#ppt_y"/>
                                              </p:val>
                                            </p:tav>
                                          </p:tavLst>
                                        </p:anim>
                                      </p:childTnLst>
                                    </p:cTn>
                                  </p:par>
                                  <p:par>
                                    <p:cTn id="41" presetID="2" presetClass="entr" presetSubtype="12" fill="hold" grpId="0" nodeType="withEffect" p14:presetBounceEnd="50000">
                                      <p:stCondLst>
                                        <p:cond delay="2250"/>
                                      </p:stCondLst>
                                      <p:childTnLst>
                                        <p:set>
                                          <p:cBhvr>
                                            <p:cTn id="42" dur="1" fill="hold">
                                              <p:stCondLst>
                                                <p:cond delay="0"/>
                                              </p:stCondLst>
                                            </p:cTn>
                                            <p:tgtEl>
                                              <p:spTgt spid="9"/>
                                            </p:tgtEl>
                                            <p:attrNameLst>
                                              <p:attrName>style.visibility</p:attrName>
                                            </p:attrNameLst>
                                          </p:cBhvr>
                                          <p:to>
                                            <p:strVal val="visible"/>
                                          </p:to>
                                        </p:set>
                                        <p:anim calcmode="lin" valueType="num" p14:bounceEnd="50000">
                                          <p:cBhvr additive="base">
                                            <p:cTn id="43" dur="1500" fill="hold"/>
                                            <p:tgtEl>
                                              <p:spTgt spid="9"/>
                                            </p:tgtEl>
                                            <p:attrNameLst>
                                              <p:attrName>ppt_x</p:attrName>
                                            </p:attrNameLst>
                                          </p:cBhvr>
                                          <p:tavLst>
                                            <p:tav tm="0">
                                              <p:val>
                                                <p:strVal val="0-#ppt_w/2"/>
                                              </p:val>
                                            </p:tav>
                                            <p:tav tm="100000">
                                              <p:val>
                                                <p:strVal val="#ppt_x"/>
                                              </p:val>
                                            </p:tav>
                                          </p:tavLst>
                                        </p:anim>
                                        <p:anim calcmode="lin" valueType="num" p14:bounceEnd="50000">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14:presetBounceEnd="50000">
                                      <p:stCondLst>
                                        <p:cond delay="2500"/>
                                      </p:stCondLst>
                                      <p:childTnLst>
                                        <p:set>
                                          <p:cBhvr>
                                            <p:cTn id="46" dur="1" fill="hold">
                                              <p:stCondLst>
                                                <p:cond delay="0"/>
                                              </p:stCondLst>
                                            </p:cTn>
                                            <p:tgtEl>
                                              <p:spTgt spid="14"/>
                                            </p:tgtEl>
                                            <p:attrNameLst>
                                              <p:attrName>style.visibility</p:attrName>
                                            </p:attrNameLst>
                                          </p:cBhvr>
                                          <p:to>
                                            <p:strVal val="visible"/>
                                          </p:to>
                                        </p:set>
                                        <p:anim calcmode="lin" valueType="num" p14:bounceEnd="50000">
                                          <p:cBhvr additive="base">
                                            <p:cTn id="47" dur="1500" fill="hold"/>
                                            <p:tgtEl>
                                              <p:spTgt spid="14"/>
                                            </p:tgtEl>
                                            <p:attrNameLst>
                                              <p:attrName>ppt_x</p:attrName>
                                            </p:attrNameLst>
                                          </p:cBhvr>
                                          <p:tavLst>
                                            <p:tav tm="0">
                                              <p:val>
                                                <p:strVal val="0-#ppt_w/2"/>
                                              </p:val>
                                            </p:tav>
                                            <p:tav tm="100000">
                                              <p:val>
                                                <p:strVal val="#ppt_x"/>
                                              </p:val>
                                            </p:tav>
                                          </p:tavLst>
                                        </p:anim>
                                        <p:anim calcmode="lin" valueType="num" p14:bounceEnd="50000">
                                          <p:cBhvr additive="base">
                                            <p:cTn id="48" dur="1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12" fill="hold" grpId="0" nodeType="withEffect" p14:presetBounceEnd="50000">
                                      <p:stCondLst>
                                        <p:cond delay="2750"/>
                                      </p:stCondLst>
                                      <p:childTnLst>
                                        <p:set>
                                          <p:cBhvr>
                                            <p:cTn id="50" dur="1" fill="hold">
                                              <p:stCondLst>
                                                <p:cond delay="0"/>
                                              </p:stCondLst>
                                            </p:cTn>
                                            <p:tgtEl>
                                              <p:spTgt spid="15"/>
                                            </p:tgtEl>
                                            <p:attrNameLst>
                                              <p:attrName>style.visibility</p:attrName>
                                            </p:attrNameLst>
                                          </p:cBhvr>
                                          <p:to>
                                            <p:strVal val="visible"/>
                                          </p:to>
                                        </p:set>
                                        <p:anim calcmode="lin" valueType="num" p14:bounceEnd="50000">
                                          <p:cBhvr additive="base">
                                            <p:cTn id="51" dur="15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52" dur="1500" fill="hold"/>
                                            <p:tgtEl>
                                              <p:spTgt spid="15"/>
                                            </p:tgtEl>
                                            <p:attrNameLst>
                                              <p:attrName>ppt_y</p:attrName>
                                            </p:attrNameLst>
                                          </p:cBhvr>
                                          <p:tavLst>
                                            <p:tav tm="0">
                                              <p:val>
                                                <p:strVal val="1+#ppt_h/2"/>
                                              </p:val>
                                            </p:tav>
                                            <p:tav tm="100000">
                                              <p:val>
                                                <p:strVal val="#ppt_y"/>
                                              </p:val>
                                            </p:tav>
                                          </p:tavLst>
                                        </p:anim>
                                      </p:childTnLst>
                                    </p:cTn>
                                  </p:par>
                                  <p:par>
                                    <p:cTn id="53" presetID="10" presetClass="entr" presetSubtype="0" fill="hold" grpId="0" nodeType="withEffect">
                                      <p:stCondLst>
                                        <p:cond delay="125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42" presetClass="path" presetSubtype="0" accel="50000" decel="50000" autoRev="1" fill="hold" grpId="1" nodeType="withEffect">
                                      <p:stCondLst>
                                        <p:cond delay="750"/>
                                      </p:stCondLst>
                                      <p:childTnLst>
                                        <p:animMotion origin="layout" path="M -2.22222E-6 3.97962E-6 L 0.11997 -0.0954 " pathEditMode="relative" rAng="0" ptsTypes="AA">
                                          <p:cBhvr>
                                            <p:cTn id="57" dur="500" fill="hold"/>
                                            <p:tgtEl>
                                              <p:spTgt spid="27"/>
                                            </p:tgtEl>
                                            <p:attrNameLst>
                                              <p:attrName>ppt_x</p:attrName>
                                              <p:attrName>ppt_y</p:attrName>
                                            </p:attrNameLst>
                                          </p:cBhvr>
                                          <p:rCtr x="5990" y="-4785"/>
                                        </p:animMotion>
                                      </p:childTnLst>
                                    </p:cTn>
                                  </p:par>
                                  <p:par>
                                    <p:cTn id="58" presetID="10" presetClass="entr" presetSubtype="0" fill="hold" grpId="0" nodeType="withEffect">
                                      <p:stCondLst>
                                        <p:cond delay="15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42" presetClass="path" presetSubtype="0" accel="50000" decel="50000" autoRev="1" fill="hold" grpId="1" nodeType="withEffect">
                                      <p:stCondLst>
                                        <p:cond delay="1000"/>
                                      </p:stCondLst>
                                      <p:childTnLst>
                                        <p:animMotion origin="layout" path="M -4.44444E-6 2.12411E-6 L 0.17275 -0.00371 " pathEditMode="relative" rAng="0" ptsTypes="AA">
                                          <p:cBhvr>
                                            <p:cTn id="62" dur="500" fill="hold"/>
                                            <p:tgtEl>
                                              <p:spTgt spid="30"/>
                                            </p:tgtEl>
                                            <p:attrNameLst>
                                              <p:attrName>ppt_x</p:attrName>
                                              <p:attrName>ppt_y</p:attrName>
                                            </p:attrNameLst>
                                          </p:cBhvr>
                                          <p:rCtr x="8628" y="-185"/>
                                        </p:animMotion>
                                      </p:childTnLst>
                                    </p:cTn>
                                  </p:par>
                                  <p:par>
                                    <p:cTn id="63" presetID="10" presetClass="entr" presetSubtype="0" fill="hold" grpId="0" nodeType="withEffect">
                                      <p:stCondLst>
                                        <p:cond delay="200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42" presetClass="path" presetSubtype="0" accel="50000" decel="50000" autoRev="1" fill="hold" grpId="1" nodeType="withEffect">
                                      <p:stCondLst>
                                        <p:cond delay="1500"/>
                                      </p:stCondLst>
                                      <p:childTnLst>
                                        <p:animMotion origin="layout" path="M 8.33333E-7 3.04415E-6 L 0.10156 -0.10775 " pathEditMode="relative" rAng="0" ptsTypes="AA">
                                          <p:cBhvr>
                                            <p:cTn id="67" dur="500" fill="hold"/>
                                            <p:tgtEl>
                                              <p:spTgt spid="32"/>
                                            </p:tgtEl>
                                            <p:attrNameLst>
                                              <p:attrName>ppt_x</p:attrName>
                                              <p:attrName>ppt_y</p:attrName>
                                            </p:attrNameLst>
                                          </p:cBhvr>
                                          <p:rCtr x="5069" y="-5403"/>
                                        </p:animMotion>
                                      </p:childTnLst>
                                    </p:cTn>
                                  </p:par>
                                  <p:par>
                                    <p:cTn id="68" presetID="10" presetClass="entr" presetSubtype="0" fill="hold" grpId="0" nodeType="withEffect">
                                      <p:stCondLst>
                                        <p:cond delay="225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42" presetClass="path" presetSubtype="0" accel="50000" decel="50000" autoRev="1" fill="hold" grpId="1" nodeType="withEffect">
                                      <p:stCondLst>
                                        <p:cond delay="1750"/>
                                      </p:stCondLst>
                                      <p:childTnLst>
                                        <p:animMotion origin="layout" path="M 3.05556E-6 -3.21395E-6 L -0.02153 0.16518 " pathEditMode="relative" rAng="0" ptsTypes="AA">
                                          <p:cBhvr>
                                            <p:cTn id="72" dur="500" fill="hold"/>
                                            <p:tgtEl>
                                              <p:spTgt spid="25"/>
                                            </p:tgtEl>
                                            <p:attrNameLst>
                                              <p:attrName>ppt_x</p:attrName>
                                              <p:attrName>ppt_y</p:attrName>
                                            </p:attrNameLst>
                                          </p:cBhvr>
                                          <p:rCtr x="-1076" y="8243"/>
                                        </p:animMotion>
                                      </p:childTnLst>
                                    </p:cTn>
                                  </p:par>
                                  <p:par>
                                    <p:cTn id="73" presetID="10" presetClass="entr" presetSubtype="0" fill="hold" grpId="0" nodeType="withEffect">
                                      <p:stCondLst>
                                        <p:cond delay="275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42" presetClass="path" presetSubtype="0" accel="50000" decel="50000" autoRev="1" fill="hold" grpId="1" nodeType="withEffect">
                                      <p:stCondLst>
                                        <p:cond delay="2250"/>
                                      </p:stCondLst>
                                      <p:childTnLst>
                                        <p:animMotion origin="layout" path="M -1.94444E-6 -2.3464E-7 L -0.03611 -0.17505 " pathEditMode="relative" rAng="0" ptsTypes="AA">
                                          <p:cBhvr>
                                            <p:cTn id="77" dur="500" fill="hold"/>
                                            <p:tgtEl>
                                              <p:spTgt spid="26"/>
                                            </p:tgtEl>
                                            <p:attrNameLst>
                                              <p:attrName>ppt_x</p:attrName>
                                              <p:attrName>ppt_y</p:attrName>
                                            </p:attrNameLst>
                                          </p:cBhvr>
                                          <p:rCtr x="-1806" y="-8768"/>
                                        </p:animMotion>
                                      </p:childTnLst>
                                    </p:cTn>
                                  </p:par>
                                  <p:par>
                                    <p:cTn id="78" presetID="10" presetClass="entr" presetSubtype="0" fill="hold" grpId="0" nodeType="withEffect">
                                      <p:stCondLst>
                                        <p:cond delay="300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42" presetClass="path" presetSubtype="0" accel="50000" decel="50000" autoRev="1" fill="hold" grpId="1" nodeType="withEffect">
                                      <p:stCondLst>
                                        <p:cond delay="2500"/>
                                      </p:stCondLst>
                                      <p:childTnLst>
                                        <p:animMotion origin="layout" path="M 4.16667E-6 2.59031E-6 L -0.06407 0.1201 " pathEditMode="relative" rAng="0" ptsTypes="AA">
                                          <p:cBhvr>
                                            <p:cTn id="82" dur="500" fill="hold"/>
                                            <p:tgtEl>
                                              <p:spTgt spid="29"/>
                                            </p:tgtEl>
                                            <p:attrNameLst>
                                              <p:attrName>ppt_x</p:attrName>
                                              <p:attrName>ppt_y</p:attrName>
                                            </p:attrNameLst>
                                          </p:cBhvr>
                                          <p:rCtr x="-3212" y="5990"/>
                                        </p:animMotion>
                                      </p:childTnLst>
                                    </p:cTn>
                                  </p:par>
                                  <p:par>
                                    <p:cTn id="83" presetID="10" presetClass="entr" presetSubtype="0" fill="hold" grpId="0" nodeType="withEffect">
                                      <p:stCondLst>
                                        <p:cond delay="350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par>
                                    <p:cTn id="86" presetID="42" presetClass="path" presetSubtype="0" accel="50000" decel="50000" autoRev="1" fill="hold" grpId="1" nodeType="withEffect">
                                      <p:stCondLst>
                                        <p:cond delay="3000"/>
                                      </p:stCondLst>
                                      <p:childTnLst>
                                        <p:animMotion origin="layout" path="M -1.94444E-6 3.97962E-6 L -0.10555 -0.05342 " pathEditMode="relative" rAng="0" ptsTypes="AA">
                                          <p:cBhvr>
                                            <p:cTn id="87" dur="500" fill="hold"/>
                                            <p:tgtEl>
                                              <p:spTgt spid="28"/>
                                            </p:tgtEl>
                                            <p:attrNameLst>
                                              <p:attrName>ppt_x</p:attrName>
                                              <p:attrName>ppt_y</p:attrName>
                                            </p:attrNameLst>
                                          </p:cBhvr>
                                          <p:rCtr x="-5278" y="-2686"/>
                                        </p:animMotion>
                                      </p:childTnLst>
                                    </p:cTn>
                                  </p:par>
                                  <p:par>
                                    <p:cTn id="88" presetID="10" presetClass="entr" presetSubtype="0" fill="hold" grpId="0" nodeType="withEffect">
                                      <p:stCondLst>
                                        <p:cond delay="375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par>
                                    <p:cTn id="91" presetID="42" presetClass="path" presetSubtype="0" accel="50000" decel="50000" autoRev="1" fill="hold" grpId="1" nodeType="withEffect">
                                      <p:stCondLst>
                                        <p:cond delay="3250"/>
                                      </p:stCondLst>
                                      <p:childTnLst>
                                        <p:animMotion origin="layout" path="M -2.22222E-6 4.24205E-6 L -0.09566 0.06143 " pathEditMode="relative" rAng="0" ptsTypes="AA">
                                          <p:cBhvr>
                                            <p:cTn id="92" dur="500" fill="hold"/>
                                            <p:tgtEl>
                                              <p:spTgt spid="31"/>
                                            </p:tgtEl>
                                            <p:attrNameLst>
                                              <p:attrName>ppt_x</p:attrName>
                                              <p:attrName>ppt_y</p:attrName>
                                            </p:attrNameLst>
                                          </p:cBhvr>
                                          <p:rCtr x="-4792" y="3056"/>
                                        </p:animMotion>
                                      </p:childTnLst>
                                    </p:cTn>
                                  </p:par>
                                  <p:par>
                                    <p:cTn id="93" presetID="10" presetClass="entr" presetSubtype="0" fill="hold" grpId="0" nodeType="withEffect">
                                      <p:stCondLst>
                                        <p:cond delay="350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par>
                                    <p:cTn id="96" presetID="42" presetClass="path" presetSubtype="0" accel="50000" decel="50000" autoRev="1" fill="hold" grpId="1" nodeType="withEffect">
                                      <p:stCondLst>
                                        <p:cond delay="3000"/>
                                      </p:stCondLst>
                                      <p:childTnLst>
                                        <p:animMotion origin="layout" path="M 5E-6 -4.2297E-7 L -0.1658 0.11392 " pathEditMode="relative" rAng="0" ptsTypes="AA">
                                          <p:cBhvr>
                                            <p:cTn id="97" dur="500" fill="hold"/>
                                            <p:tgtEl>
                                              <p:spTgt spid="33"/>
                                            </p:tgtEl>
                                            <p:attrNameLst>
                                              <p:attrName>ppt_x</p:attrName>
                                              <p:attrName>ppt_y</p:attrName>
                                            </p:attrNameLst>
                                          </p:cBhvr>
                                          <p:rCtr x="-8299" y="5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1+#ppt_w/2"/>
                                              </p:val>
                                            </p:tav>
                                            <p:tav tm="100000">
                                              <p:val>
                                                <p:strVal val="#ppt_x"/>
                                              </p:val>
                                            </p:tav>
                                          </p:tavLst>
                                        </p:anim>
                                        <p:anim calcmode="lin" valueType="num">
                                          <p:cBhvr additive="base">
                                            <p:cTn id="8" dur="1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1+#ppt_w/2"/>
                                              </p:val>
                                            </p:tav>
                                            <p:tav tm="100000">
                                              <p:val>
                                                <p:strVal val="#ppt_x"/>
                                              </p:val>
                                            </p:tav>
                                          </p:tavLst>
                                        </p:anim>
                                        <p:anim calcmode="lin" valueType="num">
                                          <p:cBhvr additive="base">
                                            <p:cTn id="12" dur="1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1+#ppt_w/2"/>
                                              </p:val>
                                            </p:tav>
                                            <p:tav tm="100000">
                                              <p:val>
                                                <p:strVal val="#ppt_x"/>
                                              </p:val>
                                            </p:tav>
                                          </p:tavLst>
                                        </p:anim>
                                        <p:anim calcmode="lin" valueType="num">
                                          <p:cBhvr additive="base">
                                            <p:cTn id="16" dur="1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12"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500" fill="hold"/>
                                            <p:tgtEl>
                                              <p:spTgt spid="19"/>
                                            </p:tgtEl>
                                            <p:attrNameLst>
                                              <p:attrName>ppt_x</p:attrName>
                                            </p:attrNameLst>
                                          </p:cBhvr>
                                          <p:tavLst>
                                            <p:tav tm="0">
                                              <p:val>
                                                <p:strVal val="0-#ppt_w/2"/>
                                              </p:val>
                                            </p:tav>
                                            <p:tav tm="100000">
                                              <p:val>
                                                <p:strVal val="#ppt_x"/>
                                              </p:val>
                                            </p:tav>
                                          </p:tavLst>
                                        </p:anim>
                                        <p:anim calcmode="lin" valueType="num">
                                          <p:cBhvr additive="base">
                                            <p:cTn id="20" dur="1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0-#ppt_w/2"/>
                                              </p:val>
                                            </p:tav>
                                            <p:tav tm="100000">
                                              <p:val>
                                                <p:strVal val="#ppt_x"/>
                                              </p:val>
                                            </p:tav>
                                          </p:tavLst>
                                        </p:anim>
                                        <p:anim calcmode="lin" valueType="num">
                                          <p:cBhvr additive="base">
                                            <p:cTn id="24" dur="1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12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0-#ppt_w/2"/>
                                              </p:val>
                                            </p:tav>
                                            <p:tav tm="100000">
                                              <p:val>
                                                <p:strVal val="#ppt_x"/>
                                              </p:val>
                                            </p:tav>
                                          </p:tavLst>
                                        </p:anim>
                                        <p:anim calcmode="lin" valueType="num">
                                          <p:cBhvr additive="base">
                                            <p:cTn id="28" dur="1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3" fill="hold" grpId="0" nodeType="withEffect">
                                      <p:stCondLst>
                                        <p:cond delay="15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1+#ppt_w/2"/>
                                              </p:val>
                                            </p:tav>
                                            <p:tav tm="100000">
                                              <p:val>
                                                <p:strVal val="#ppt_x"/>
                                              </p:val>
                                            </p:tav>
                                          </p:tavLst>
                                        </p:anim>
                                        <p:anim calcmode="lin" valueType="num">
                                          <p:cBhvr additive="base">
                                            <p:cTn id="32" dur="1500" fill="hold"/>
                                            <p:tgtEl>
                                              <p:spTgt spid="16"/>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175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500" fill="hold"/>
                                            <p:tgtEl>
                                              <p:spTgt spid="17"/>
                                            </p:tgtEl>
                                            <p:attrNameLst>
                                              <p:attrName>ppt_x</p:attrName>
                                            </p:attrNameLst>
                                          </p:cBhvr>
                                          <p:tavLst>
                                            <p:tav tm="0">
                                              <p:val>
                                                <p:strVal val="1+#ppt_w/2"/>
                                              </p:val>
                                            </p:tav>
                                            <p:tav tm="100000">
                                              <p:val>
                                                <p:strVal val="#ppt_x"/>
                                              </p:val>
                                            </p:tav>
                                          </p:tavLst>
                                        </p:anim>
                                        <p:anim calcmode="lin" valueType="num">
                                          <p:cBhvr additive="base">
                                            <p:cTn id="36" dur="1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200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1500" fill="hold"/>
                                            <p:tgtEl>
                                              <p:spTgt spid="18"/>
                                            </p:tgtEl>
                                            <p:attrNameLst>
                                              <p:attrName>ppt_x</p:attrName>
                                            </p:attrNameLst>
                                          </p:cBhvr>
                                          <p:tavLst>
                                            <p:tav tm="0">
                                              <p:val>
                                                <p:strVal val="1+#ppt_w/2"/>
                                              </p:val>
                                            </p:tav>
                                            <p:tav tm="100000">
                                              <p:val>
                                                <p:strVal val="#ppt_x"/>
                                              </p:val>
                                            </p:tav>
                                          </p:tavLst>
                                        </p:anim>
                                        <p:anim calcmode="lin" valueType="num">
                                          <p:cBhvr additive="base">
                                            <p:cTn id="40" dur="1500" fill="hold"/>
                                            <p:tgtEl>
                                              <p:spTgt spid="18"/>
                                            </p:tgtEl>
                                            <p:attrNameLst>
                                              <p:attrName>ppt_y</p:attrName>
                                            </p:attrNameLst>
                                          </p:cBhvr>
                                          <p:tavLst>
                                            <p:tav tm="0">
                                              <p:val>
                                                <p:strVal val="0-#ppt_h/2"/>
                                              </p:val>
                                            </p:tav>
                                            <p:tav tm="100000">
                                              <p:val>
                                                <p:strVal val="#ppt_y"/>
                                              </p:val>
                                            </p:tav>
                                          </p:tavLst>
                                        </p:anim>
                                      </p:childTnLst>
                                    </p:cTn>
                                  </p:par>
                                  <p:par>
                                    <p:cTn id="41" presetID="2" presetClass="entr" presetSubtype="12" fill="hold" grpId="0" nodeType="withEffect">
                                      <p:stCondLst>
                                        <p:cond delay="225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0-#ppt_w/2"/>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stCondLst>
                                        <p:cond delay="250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500" fill="hold"/>
                                            <p:tgtEl>
                                              <p:spTgt spid="14"/>
                                            </p:tgtEl>
                                            <p:attrNameLst>
                                              <p:attrName>ppt_x</p:attrName>
                                            </p:attrNameLst>
                                          </p:cBhvr>
                                          <p:tavLst>
                                            <p:tav tm="0">
                                              <p:val>
                                                <p:strVal val="0-#ppt_w/2"/>
                                              </p:val>
                                            </p:tav>
                                            <p:tav tm="100000">
                                              <p:val>
                                                <p:strVal val="#ppt_x"/>
                                              </p:val>
                                            </p:tav>
                                          </p:tavLst>
                                        </p:anim>
                                        <p:anim calcmode="lin" valueType="num">
                                          <p:cBhvr additive="base">
                                            <p:cTn id="48" dur="1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12" fill="hold" grpId="0" nodeType="withEffect">
                                      <p:stCondLst>
                                        <p:cond delay="275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1500" fill="hold"/>
                                            <p:tgtEl>
                                              <p:spTgt spid="15"/>
                                            </p:tgtEl>
                                            <p:attrNameLst>
                                              <p:attrName>ppt_x</p:attrName>
                                            </p:attrNameLst>
                                          </p:cBhvr>
                                          <p:tavLst>
                                            <p:tav tm="0">
                                              <p:val>
                                                <p:strVal val="0-#ppt_w/2"/>
                                              </p:val>
                                            </p:tav>
                                            <p:tav tm="100000">
                                              <p:val>
                                                <p:strVal val="#ppt_x"/>
                                              </p:val>
                                            </p:tav>
                                          </p:tavLst>
                                        </p:anim>
                                        <p:anim calcmode="lin" valueType="num">
                                          <p:cBhvr additive="base">
                                            <p:cTn id="52" dur="1500" fill="hold"/>
                                            <p:tgtEl>
                                              <p:spTgt spid="15"/>
                                            </p:tgtEl>
                                            <p:attrNameLst>
                                              <p:attrName>ppt_y</p:attrName>
                                            </p:attrNameLst>
                                          </p:cBhvr>
                                          <p:tavLst>
                                            <p:tav tm="0">
                                              <p:val>
                                                <p:strVal val="1+#ppt_h/2"/>
                                              </p:val>
                                            </p:tav>
                                            <p:tav tm="100000">
                                              <p:val>
                                                <p:strVal val="#ppt_y"/>
                                              </p:val>
                                            </p:tav>
                                          </p:tavLst>
                                        </p:anim>
                                      </p:childTnLst>
                                    </p:cTn>
                                  </p:par>
                                  <p:par>
                                    <p:cTn id="53" presetID="10" presetClass="entr" presetSubtype="0" fill="hold" grpId="0" nodeType="withEffect">
                                      <p:stCondLst>
                                        <p:cond delay="125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42" presetClass="path" presetSubtype="0" accel="50000" decel="50000" autoRev="1" fill="hold" grpId="1" nodeType="withEffect">
                                      <p:stCondLst>
                                        <p:cond delay="750"/>
                                      </p:stCondLst>
                                      <p:childTnLst>
                                        <p:animMotion origin="layout" path="M -2.22222E-6 3.97962E-6 L 0.11997 -0.0954 " pathEditMode="relative" rAng="0" ptsTypes="AA">
                                          <p:cBhvr>
                                            <p:cTn id="57" dur="500" fill="hold"/>
                                            <p:tgtEl>
                                              <p:spTgt spid="27"/>
                                            </p:tgtEl>
                                            <p:attrNameLst>
                                              <p:attrName>ppt_x</p:attrName>
                                              <p:attrName>ppt_y</p:attrName>
                                            </p:attrNameLst>
                                          </p:cBhvr>
                                          <p:rCtr x="5990" y="-4785"/>
                                        </p:animMotion>
                                      </p:childTnLst>
                                    </p:cTn>
                                  </p:par>
                                  <p:par>
                                    <p:cTn id="58" presetID="10" presetClass="entr" presetSubtype="0" fill="hold" grpId="0" nodeType="withEffect">
                                      <p:stCondLst>
                                        <p:cond delay="15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42" presetClass="path" presetSubtype="0" accel="50000" decel="50000" autoRev="1" fill="hold" grpId="1" nodeType="withEffect">
                                      <p:stCondLst>
                                        <p:cond delay="1000"/>
                                      </p:stCondLst>
                                      <p:childTnLst>
                                        <p:animMotion origin="layout" path="M -4.44444E-6 2.12411E-6 L 0.17275 -0.00371 " pathEditMode="relative" rAng="0" ptsTypes="AA">
                                          <p:cBhvr>
                                            <p:cTn id="62" dur="500" fill="hold"/>
                                            <p:tgtEl>
                                              <p:spTgt spid="30"/>
                                            </p:tgtEl>
                                            <p:attrNameLst>
                                              <p:attrName>ppt_x</p:attrName>
                                              <p:attrName>ppt_y</p:attrName>
                                            </p:attrNameLst>
                                          </p:cBhvr>
                                          <p:rCtr x="8628" y="-185"/>
                                        </p:animMotion>
                                      </p:childTnLst>
                                    </p:cTn>
                                  </p:par>
                                  <p:par>
                                    <p:cTn id="63" presetID="10" presetClass="entr" presetSubtype="0" fill="hold" grpId="0" nodeType="withEffect">
                                      <p:stCondLst>
                                        <p:cond delay="200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42" presetClass="path" presetSubtype="0" accel="50000" decel="50000" autoRev="1" fill="hold" grpId="1" nodeType="withEffect">
                                      <p:stCondLst>
                                        <p:cond delay="1500"/>
                                      </p:stCondLst>
                                      <p:childTnLst>
                                        <p:animMotion origin="layout" path="M 8.33333E-7 3.04415E-6 L 0.10156 -0.10775 " pathEditMode="relative" rAng="0" ptsTypes="AA">
                                          <p:cBhvr>
                                            <p:cTn id="67" dur="500" fill="hold"/>
                                            <p:tgtEl>
                                              <p:spTgt spid="32"/>
                                            </p:tgtEl>
                                            <p:attrNameLst>
                                              <p:attrName>ppt_x</p:attrName>
                                              <p:attrName>ppt_y</p:attrName>
                                            </p:attrNameLst>
                                          </p:cBhvr>
                                          <p:rCtr x="5069" y="-5403"/>
                                        </p:animMotion>
                                      </p:childTnLst>
                                    </p:cTn>
                                  </p:par>
                                  <p:par>
                                    <p:cTn id="68" presetID="10" presetClass="entr" presetSubtype="0" fill="hold" grpId="0" nodeType="withEffect">
                                      <p:stCondLst>
                                        <p:cond delay="225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42" presetClass="path" presetSubtype="0" accel="50000" decel="50000" autoRev="1" fill="hold" grpId="1" nodeType="withEffect">
                                      <p:stCondLst>
                                        <p:cond delay="1750"/>
                                      </p:stCondLst>
                                      <p:childTnLst>
                                        <p:animMotion origin="layout" path="M 3.05556E-6 -3.21395E-6 L -0.02153 0.16518 " pathEditMode="relative" rAng="0" ptsTypes="AA">
                                          <p:cBhvr>
                                            <p:cTn id="72" dur="500" fill="hold"/>
                                            <p:tgtEl>
                                              <p:spTgt spid="25"/>
                                            </p:tgtEl>
                                            <p:attrNameLst>
                                              <p:attrName>ppt_x</p:attrName>
                                              <p:attrName>ppt_y</p:attrName>
                                            </p:attrNameLst>
                                          </p:cBhvr>
                                          <p:rCtr x="-1076" y="8243"/>
                                        </p:animMotion>
                                      </p:childTnLst>
                                    </p:cTn>
                                  </p:par>
                                  <p:par>
                                    <p:cTn id="73" presetID="10" presetClass="entr" presetSubtype="0" fill="hold" grpId="0" nodeType="withEffect">
                                      <p:stCondLst>
                                        <p:cond delay="275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42" presetClass="path" presetSubtype="0" accel="50000" decel="50000" autoRev="1" fill="hold" grpId="1" nodeType="withEffect">
                                      <p:stCondLst>
                                        <p:cond delay="2250"/>
                                      </p:stCondLst>
                                      <p:childTnLst>
                                        <p:animMotion origin="layout" path="M -1.94444E-6 -2.3464E-7 L -0.03611 -0.17505 " pathEditMode="relative" rAng="0" ptsTypes="AA">
                                          <p:cBhvr>
                                            <p:cTn id="77" dur="500" fill="hold"/>
                                            <p:tgtEl>
                                              <p:spTgt spid="26"/>
                                            </p:tgtEl>
                                            <p:attrNameLst>
                                              <p:attrName>ppt_x</p:attrName>
                                              <p:attrName>ppt_y</p:attrName>
                                            </p:attrNameLst>
                                          </p:cBhvr>
                                          <p:rCtr x="-1806" y="-8768"/>
                                        </p:animMotion>
                                      </p:childTnLst>
                                    </p:cTn>
                                  </p:par>
                                  <p:par>
                                    <p:cTn id="78" presetID="10" presetClass="entr" presetSubtype="0" fill="hold" grpId="0" nodeType="withEffect">
                                      <p:stCondLst>
                                        <p:cond delay="300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42" presetClass="path" presetSubtype="0" accel="50000" decel="50000" autoRev="1" fill="hold" grpId="1" nodeType="withEffect">
                                      <p:stCondLst>
                                        <p:cond delay="2500"/>
                                      </p:stCondLst>
                                      <p:childTnLst>
                                        <p:animMotion origin="layout" path="M 4.16667E-6 2.59031E-6 L -0.06407 0.1201 " pathEditMode="relative" rAng="0" ptsTypes="AA">
                                          <p:cBhvr>
                                            <p:cTn id="82" dur="500" fill="hold"/>
                                            <p:tgtEl>
                                              <p:spTgt spid="29"/>
                                            </p:tgtEl>
                                            <p:attrNameLst>
                                              <p:attrName>ppt_x</p:attrName>
                                              <p:attrName>ppt_y</p:attrName>
                                            </p:attrNameLst>
                                          </p:cBhvr>
                                          <p:rCtr x="-3212" y="5990"/>
                                        </p:animMotion>
                                      </p:childTnLst>
                                    </p:cTn>
                                  </p:par>
                                  <p:par>
                                    <p:cTn id="83" presetID="10" presetClass="entr" presetSubtype="0" fill="hold" grpId="0" nodeType="withEffect">
                                      <p:stCondLst>
                                        <p:cond delay="350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par>
                                    <p:cTn id="86" presetID="42" presetClass="path" presetSubtype="0" accel="50000" decel="50000" autoRev="1" fill="hold" grpId="1" nodeType="withEffect">
                                      <p:stCondLst>
                                        <p:cond delay="3000"/>
                                      </p:stCondLst>
                                      <p:childTnLst>
                                        <p:animMotion origin="layout" path="M -1.94444E-6 3.97962E-6 L -0.10555 -0.05342 " pathEditMode="relative" rAng="0" ptsTypes="AA">
                                          <p:cBhvr>
                                            <p:cTn id="87" dur="500" fill="hold"/>
                                            <p:tgtEl>
                                              <p:spTgt spid="28"/>
                                            </p:tgtEl>
                                            <p:attrNameLst>
                                              <p:attrName>ppt_x</p:attrName>
                                              <p:attrName>ppt_y</p:attrName>
                                            </p:attrNameLst>
                                          </p:cBhvr>
                                          <p:rCtr x="-5278" y="-2686"/>
                                        </p:animMotion>
                                      </p:childTnLst>
                                    </p:cTn>
                                  </p:par>
                                  <p:par>
                                    <p:cTn id="88" presetID="10" presetClass="entr" presetSubtype="0" fill="hold" grpId="0" nodeType="withEffect">
                                      <p:stCondLst>
                                        <p:cond delay="375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par>
                                    <p:cTn id="91" presetID="42" presetClass="path" presetSubtype="0" accel="50000" decel="50000" autoRev="1" fill="hold" grpId="1" nodeType="withEffect">
                                      <p:stCondLst>
                                        <p:cond delay="3250"/>
                                      </p:stCondLst>
                                      <p:childTnLst>
                                        <p:animMotion origin="layout" path="M -2.22222E-6 4.24205E-6 L -0.09566 0.06143 " pathEditMode="relative" rAng="0" ptsTypes="AA">
                                          <p:cBhvr>
                                            <p:cTn id="92" dur="500" fill="hold"/>
                                            <p:tgtEl>
                                              <p:spTgt spid="31"/>
                                            </p:tgtEl>
                                            <p:attrNameLst>
                                              <p:attrName>ppt_x</p:attrName>
                                              <p:attrName>ppt_y</p:attrName>
                                            </p:attrNameLst>
                                          </p:cBhvr>
                                          <p:rCtr x="-4792" y="3056"/>
                                        </p:animMotion>
                                      </p:childTnLst>
                                    </p:cTn>
                                  </p:par>
                                  <p:par>
                                    <p:cTn id="93" presetID="10" presetClass="entr" presetSubtype="0" fill="hold" grpId="0" nodeType="withEffect">
                                      <p:stCondLst>
                                        <p:cond delay="350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par>
                                    <p:cTn id="96" presetID="42" presetClass="path" presetSubtype="0" accel="50000" decel="50000" autoRev="1" fill="hold" grpId="1" nodeType="withEffect">
                                      <p:stCondLst>
                                        <p:cond delay="3000"/>
                                      </p:stCondLst>
                                      <p:childTnLst>
                                        <p:animMotion origin="layout" path="M 5E-6 -4.2297E-7 L -0.1658 0.11392 " pathEditMode="relative" rAng="0" ptsTypes="AA">
                                          <p:cBhvr>
                                            <p:cTn id="97" dur="500" fill="hold"/>
                                            <p:tgtEl>
                                              <p:spTgt spid="33"/>
                                            </p:tgtEl>
                                            <p:attrNameLst>
                                              <p:attrName>ppt_x</p:attrName>
                                              <p:attrName>ppt_y</p:attrName>
                                            </p:attrNameLst>
                                          </p:cBhvr>
                                          <p:rCtr x="-8299" y="5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FCC03-8705-4CBE-B75A-4DC95101A947}"/>
              </a:ext>
            </a:extLst>
          </p:cNvPr>
          <p:cNvSpPr>
            <a:spLocks noGrp="1"/>
          </p:cNvSpPr>
          <p:nvPr>
            <p:ph type="title"/>
          </p:nvPr>
        </p:nvSpPr>
        <p:spPr>
          <a:xfrm>
            <a:off x="906977" y="267494"/>
            <a:ext cx="5897272" cy="330507"/>
          </a:xfrm>
        </p:spPr>
        <p:txBody>
          <a:bodyPr/>
          <a:lstStyle/>
          <a:p>
            <a:r>
              <a:rPr lang="zh-CN" altLang="en-US" sz="2000" dirty="0"/>
              <a:t>智能制造的成熟度模型</a:t>
            </a:r>
          </a:p>
        </p:txBody>
      </p:sp>
      <p:pic>
        <p:nvPicPr>
          <p:cNvPr id="3" name="图片 2">
            <a:extLst>
              <a:ext uri="{FF2B5EF4-FFF2-40B4-BE49-F238E27FC236}">
                <a16:creationId xmlns:a16="http://schemas.microsoft.com/office/drawing/2014/main" id="{9A1925E6-7BCA-45E5-95B6-D12F891ABE77}"/>
              </a:ext>
            </a:extLst>
          </p:cNvPr>
          <p:cNvPicPr>
            <a:picLocks noChangeAspect="1"/>
          </p:cNvPicPr>
          <p:nvPr/>
        </p:nvPicPr>
        <p:blipFill>
          <a:blip r:embed="rId2"/>
          <a:stretch>
            <a:fillRect/>
          </a:stretch>
        </p:blipFill>
        <p:spPr>
          <a:xfrm>
            <a:off x="468052" y="856998"/>
            <a:ext cx="8207896" cy="4019008"/>
          </a:xfrm>
          <a:prstGeom prst="rect">
            <a:avLst/>
          </a:prstGeom>
        </p:spPr>
      </p:pic>
    </p:spTree>
    <p:extLst>
      <p:ext uri="{BB962C8B-B14F-4D97-AF65-F5344CB8AC3E}">
        <p14:creationId xmlns:p14="http://schemas.microsoft.com/office/powerpoint/2010/main" val="2888065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FCC03-8705-4CBE-B75A-4DC95101A947}"/>
              </a:ext>
            </a:extLst>
          </p:cNvPr>
          <p:cNvSpPr>
            <a:spLocks noGrp="1"/>
          </p:cNvSpPr>
          <p:nvPr>
            <p:ph type="title"/>
          </p:nvPr>
        </p:nvSpPr>
        <p:spPr>
          <a:xfrm>
            <a:off x="906977" y="267494"/>
            <a:ext cx="5897272" cy="330507"/>
          </a:xfrm>
        </p:spPr>
        <p:txBody>
          <a:bodyPr/>
          <a:lstStyle/>
          <a:p>
            <a:r>
              <a:rPr lang="zh-CN" altLang="en-US" sz="2000" dirty="0"/>
              <a:t>智能制造的成熟度模型</a:t>
            </a:r>
          </a:p>
        </p:txBody>
      </p:sp>
      <p:pic>
        <p:nvPicPr>
          <p:cNvPr id="4" name="图片 3">
            <a:extLst>
              <a:ext uri="{FF2B5EF4-FFF2-40B4-BE49-F238E27FC236}">
                <a16:creationId xmlns:a16="http://schemas.microsoft.com/office/drawing/2014/main" id="{88FE7B75-1D8F-44B5-90A2-5F5940A870DB}"/>
              </a:ext>
            </a:extLst>
          </p:cNvPr>
          <p:cNvPicPr>
            <a:picLocks noChangeAspect="1"/>
          </p:cNvPicPr>
          <p:nvPr/>
        </p:nvPicPr>
        <p:blipFill>
          <a:blip r:embed="rId2"/>
          <a:stretch>
            <a:fillRect/>
          </a:stretch>
        </p:blipFill>
        <p:spPr>
          <a:xfrm>
            <a:off x="468052" y="915566"/>
            <a:ext cx="8207896" cy="3766452"/>
          </a:xfrm>
          <a:prstGeom prst="rect">
            <a:avLst/>
          </a:prstGeom>
        </p:spPr>
      </p:pic>
    </p:spTree>
    <p:extLst>
      <p:ext uri="{BB962C8B-B14F-4D97-AF65-F5344CB8AC3E}">
        <p14:creationId xmlns:p14="http://schemas.microsoft.com/office/powerpoint/2010/main" val="3781782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FCC03-8705-4CBE-B75A-4DC95101A947}"/>
              </a:ext>
            </a:extLst>
          </p:cNvPr>
          <p:cNvSpPr>
            <a:spLocks noGrp="1"/>
          </p:cNvSpPr>
          <p:nvPr>
            <p:ph type="title"/>
          </p:nvPr>
        </p:nvSpPr>
        <p:spPr>
          <a:xfrm>
            <a:off x="906977" y="267494"/>
            <a:ext cx="5897272" cy="330507"/>
          </a:xfrm>
        </p:spPr>
        <p:txBody>
          <a:bodyPr/>
          <a:lstStyle/>
          <a:p>
            <a:r>
              <a:rPr lang="zh-CN" altLang="en-US" sz="2000" dirty="0"/>
              <a:t>智能工厂实施线路图</a:t>
            </a:r>
          </a:p>
        </p:txBody>
      </p:sp>
      <p:grpSp>
        <p:nvGrpSpPr>
          <p:cNvPr id="4" name="组合 3">
            <a:extLst>
              <a:ext uri="{FF2B5EF4-FFF2-40B4-BE49-F238E27FC236}">
                <a16:creationId xmlns:a16="http://schemas.microsoft.com/office/drawing/2014/main" id="{43C89443-22AC-4726-AC51-4C6BF9D57FD3}"/>
              </a:ext>
            </a:extLst>
          </p:cNvPr>
          <p:cNvGrpSpPr/>
          <p:nvPr/>
        </p:nvGrpSpPr>
        <p:grpSpPr>
          <a:xfrm>
            <a:off x="611560" y="1309949"/>
            <a:ext cx="5688632" cy="3176484"/>
            <a:chOff x="1847820" y="1353366"/>
            <a:chExt cx="6884988" cy="5183912"/>
          </a:xfrm>
        </p:grpSpPr>
        <p:pic>
          <p:nvPicPr>
            <p:cNvPr id="5" name="Picture 5">
              <a:extLst>
                <a:ext uri="{FF2B5EF4-FFF2-40B4-BE49-F238E27FC236}">
                  <a16:creationId xmlns:a16="http://schemas.microsoft.com/office/drawing/2014/main" id="{4B1E88EF-58B6-493C-8DA1-010CF764F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20" y="5193234"/>
              <a:ext cx="2779713" cy="129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2852F407-A3C8-4CCA-A0AC-7495EE004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20" y="4287977"/>
              <a:ext cx="6181725" cy="224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8F97B1EF-1CE8-4BC2-9AFC-5BFC37EC4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20" y="4726763"/>
              <a:ext cx="2779713" cy="129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7B4582E8-6AFE-441A-BA0D-1DDAD4206F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195" y="4686622"/>
              <a:ext cx="2779713" cy="131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97E8E623-3BC9-4AAB-A961-BF3E8BCD1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783" y="3393793"/>
              <a:ext cx="3846512" cy="175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0B007361-66F6-4705-9800-C25FFB1AD9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2295" y="3777212"/>
              <a:ext cx="3133725" cy="108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5DDC3C0F-9D4E-47AC-86E0-07A35C4533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4345" y="2852576"/>
              <a:ext cx="960438" cy="5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C2799596-C922-4C6A-8829-A6B31124F3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1220" y="2224990"/>
              <a:ext cx="2541588" cy="176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a:extLst>
                <a:ext uri="{FF2B5EF4-FFF2-40B4-BE49-F238E27FC236}">
                  <a16:creationId xmlns:a16="http://schemas.microsoft.com/office/drawing/2014/main" id="{9EDDD781-0272-45D3-BF47-E22655B991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8620" y="3465771"/>
              <a:ext cx="1300163" cy="79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2">
              <a:extLst>
                <a:ext uri="{FF2B5EF4-FFF2-40B4-BE49-F238E27FC236}">
                  <a16:creationId xmlns:a16="http://schemas.microsoft.com/office/drawing/2014/main" id="{E0D16E42-90CA-41A8-80EE-3EDA228FE049}"/>
                </a:ext>
              </a:extLst>
            </p:cNvPr>
            <p:cNvGrpSpPr>
              <a:grpSpLocks/>
            </p:cNvGrpSpPr>
            <p:nvPr/>
          </p:nvGrpSpPr>
          <p:grpSpPr bwMode="auto">
            <a:xfrm>
              <a:off x="3524220" y="2867802"/>
              <a:ext cx="2819400" cy="1727464"/>
              <a:chOff x="0" y="0"/>
              <a:chExt cx="1776" cy="1248"/>
            </a:xfrm>
          </p:grpSpPr>
          <p:sp>
            <p:nvSpPr>
              <p:cNvPr id="22" name="Line 13">
                <a:extLst>
                  <a:ext uri="{FF2B5EF4-FFF2-40B4-BE49-F238E27FC236}">
                    <a16:creationId xmlns:a16="http://schemas.microsoft.com/office/drawing/2014/main" id="{7C013393-6205-4EB0-BE95-AB5D59D71335}"/>
                  </a:ext>
                </a:extLst>
              </p:cNvPr>
              <p:cNvSpPr>
                <a:spLocks noChangeShapeType="1"/>
              </p:cNvSpPr>
              <p:nvPr/>
            </p:nvSpPr>
            <p:spPr bwMode="auto">
              <a:xfrm flipV="1">
                <a:off x="0" y="624"/>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3" name="Line 14">
                <a:extLst>
                  <a:ext uri="{FF2B5EF4-FFF2-40B4-BE49-F238E27FC236}">
                    <a16:creationId xmlns:a16="http://schemas.microsoft.com/office/drawing/2014/main" id="{52A0A09C-7407-4286-9C96-621E1C3F5969}"/>
                  </a:ext>
                </a:extLst>
              </p:cNvPr>
              <p:cNvSpPr>
                <a:spLocks noChangeShapeType="1"/>
              </p:cNvSpPr>
              <p:nvPr/>
            </p:nvSpPr>
            <p:spPr bwMode="auto">
              <a:xfrm flipV="1">
                <a:off x="0" y="336"/>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4" name="Line 15">
                <a:extLst>
                  <a:ext uri="{FF2B5EF4-FFF2-40B4-BE49-F238E27FC236}">
                    <a16:creationId xmlns:a16="http://schemas.microsoft.com/office/drawing/2014/main" id="{E03EEAC6-D272-45A6-B550-1A66E5E843ED}"/>
                  </a:ext>
                </a:extLst>
              </p:cNvPr>
              <p:cNvSpPr>
                <a:spLocks noChangeShapeType="1"/>
              </p:cNvSpPr>
              <p:nvPr/>
            </p:nvSpPr>
            <p:spPr bwMode="auto">
              <a:xfrm flipV="1">
                <a:off x="0" y="0"/>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5" name="Line 16">
                <a:extLst>
                  <a:ext uri="{FF2B5EF4-FFF2-40B4-BE49-F238E27FC236}">
                    <a16:creationId xmlns:a16="http://schemas.microsoft.com/office/drawing/2014/main" id="{67067F15-8820-4C15-A88C-C3FA022E8C41}"/>
                  </a:ext>
                </a:extLst>
              </p:cNvPr>
              <p:cNvSpPr>
                <a:spLocks noChangeShapeType="1"/>
              </p:cNvSpPr>
              <p:nvPr/>
            </p:nvSpPr>
            <p:spPr bwMode="auto">
              <a:xfrm flipV="1">
                <a:off x="240" y="768"/>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6" name="Line 17">
                <a:extLst>
                  <a:ext uri="{FF2B5EF4-FFF2-40B4-BE49-F238E27FC236}">
                    <a16:creationId xmlns:a16="http://schemas.microsoft.com/office/drawing/2014/main" id="{F98422D4-B72A-4A64-B453-67B038A34683}"/>
                  </a:ext>
                </a:extLst>
              </p:cNvPr>
              <p:cNvSpPr>
                <a:spLocks noChangeShapeType="1"/>
              </p:cNvSpPr>
              <p:nvPr/>
            </p:nvSpPr>
            <p:spPr bwMode="auto">
              <a:xfrm flipV="1">
                <a:off x="240" y="544"/>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7" name="Line 18">
                <a:extLst>
                  <a:ext uri="{FF2B5EF4-FFF2-40B4-BE49-F238E27FC236}">
                    <a16:creationId xmlns:a16="http://schemas.microsoft.com/office/drawing/2014/main" id="{2709CC52-D7DF-4AD7-A74A-EAB367121A30}"/>
                  </a:ext>
                </a:extLst>
              </p:cNvPr>
              <p:cNvSpPr>
                <a:spLocks noChangeShapeType="1"/>
              </p:cNvSpPr>
              <p:nvPr/>
            </p:nvSpPr>
            <p:spPr bwMode="auto">
              <a:xfrm flipV="1">
                <a:off x="240" y="288"/>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8" name="Line 19">
                <a:extLst>
                  <a:ext uri="{FF2B5EF4-FFF2-40B4-BE49-F238E27FC236}">
                    <a16:creationId xmlns:a16="http://schemas.microsoft.com/office/drawing/2014/main" id="{194D2CD7-59E9-424D-B936-4B6A2B333F27}"/>
                  </a:ext>
                </a:extLst>
              </p:cNvPr>
              <p:cNvSpPr>
                <a:spLocks noChangeShapeType="1"/>
              </p:cNvSpPr>
              <p:nvPr/>
            </p:nvSpPr>
            <p:spPr bwMode="auto">
              <a:xfrm flipV="1">
                <a:off x="240" y="48"/>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9" name="Line 20">
                <a:extLst>
                  <a:ext uri="{FF2B5EF4-FFF2-40B4-BE49-F238E27FC236}">
                    <a16:creationId xmlns:a16="http://schemas.microsoft.com/office/drawing/2014/main" id="{BC2D1A71-7E39-4E14-ABE2-8FD1FE538FB8}"/>
                  </a:ext>
                </a:extLst>
              </p:cNvPr>
              <p:cNvSpPr>
                <a:spLocks noChangeShapeType="1"/>
              </p:cNvSpPr>
              <p:nvPr/>
            </p:nvSpPr>
            <p:spPr bwMode="auto">
              <a:xfrm flipV="1">
                <a:off x="432" y="816"/>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0" name="Line 21">
                <a:extLst>
                  <a:ext uri="{FF2B5EF4-FFF2-40B4-BE49-F238E27FC236}">
                    <a16:creationId xmlns:a16="http://schemas.microsoft.com/office/drawing/2014/main" id="{2173A853-4713-4FD7-936B-23C58419667B}"/>
                  </a:ext>
                </a:extLst>
              </p:cNvPr>
              <p:cNvSpPr>
                <a:spLocks noChangeShapeType="1"/>
              </p:cNvSpPr>
              <p:nvPr/>
            </p:nvSpPr>
            <p:spPr bwMode="auto">
              <a:xfrm flipV="1">
                <a:off x="432" y="552"/>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1" name="Line 22">
                <a:extLst>
                  <a:ext uri="{FF2B5EF4-FFF2-40B4-BE49-F238E27FC236}">
                    <a16:creationId xmlns:a16="http://schemas.microsoft.com/office/drawing/2014/main" id="{1B9D6BAB-F4EA-4829-AFB9-6320ACB57EA9}"/>
                  </a:ext>
                </a:extLst>
              </p:cNvPr>
              <p:cNvSpPr>
                <a:spLocks noChangeShapeType="1"/>
              </p:cNvSpPr>
              <p:nvPr/>
            </p:nvSpPr>
            <p:spPr bwMode="auto">
              <a:xfrm flipV="1">
                <a:off x="432" y="336"/>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2" name="Line 23">
                <a:extLst>
                  <a:ext uri="{FF2B5EF4-FFF2-40B4-BE49-F238E27FC236}">
                    <a16:creationId xmlns:a16="http://schemas.microsoft.com/office/drawing/2014/main" id="{91D06992-E1C5-48E4-B210-D19356BF0D38}"/>
                  </a:ext>
                </a:extLst>
              </p:cNvPr>
              <p:cNvSpPr>
                <a:spLocks noChangeShapeType="1"/>
              </p:cNvSpPr>
              <p:nvPr/>
            </p:nvSpPr>
            <p:spPr bwMode="auto">
              <a:xfrm flipV="1">
                <a:off x="576" y="912"/>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3" name="Line 24">
                <a:extLst>
                  <a:ext uri="{FF2B5EF4-FFF2-40B4-BE49-F238E27FC236}">
                    <a16:creationId xmlns:a16="http://schemas.microsoft.com/office/drawing/2014/main" id="{8F34A241-92DA-4491-90EA-3B224AFB387E}"/>
                  </a:ext>
                </a:extLst>
              </p:cNvPr>
              <p:cNvSpPr>
                <a:spLocks noChangeShapeType="1"/>
              </p:cNvSpPr>
              <p:nvPr/>
            </p:nvSpPr>
            <p:spPr bwMode="auto">
              <a:xfrm flipV="1">
                <a:off x="432" y="144"/>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4" name="Line 25">
                <a:extLst>
                  <a:ext uri="{FF2B5EF4-FFF2-40B4-BE49-F238E27FC236}">
                    <a16:creationId xmlns:a16="http://schemas.microsoft.com/office/drawing/2014/main" id="{CB257318-F7A9-4566-85E5-079EBD031649}"/>
                  </a:ext>
                </a:extLst>
              </p:cNvPr>
              <p:cNvSpPr>
                <a:spLocks noChangeShapeType="1"/>
              </p:cNvSpPr>
              <p:nvPr/>
            </p:nvSpPr>
            <p:spPr bwMode="auto">
              <a:xfrm flipV="1">
                <a:off x="576" y="624"/>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 name="Line 26">
                <a:extLst>
                  <a:ext uri="{FF2B5EF4-FFF2-40B4-BE49-F238E27FC236}">
                    <a16:creationId xmlns:a16="http://schemas.microsoft.com/office/drawing/2014/main" id="{CBB0B93F-D518-42FB-842D-DD3E8957EE0A}"/>
                  </a:ext>
                </a:extLst>
              </p:cNvPr>
              <p:cNvSpPr>
                <a:spLocks noChangeShapeType="1"/>
              </p:cNvSpPr>
              <p:nvPr/>
            </p:nvSpPr>
            <p:spPr bwMode="auto">
              <a:xfrm flipV="1">
                <a:off x="576" y="384"/>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6" name="Line 27">
                <a:extLst>
                  <a:ext uri="{FF2B5EF4-FFF2-40B4-BE49-F238E27FC236}">
                    <a16:creationId xmlns:a16="http://schemas.microsoft.com/office/drawing/2014/main" id="{F5270AFF-CFAF-453D-BB77-A3CAA51E3A1B}"/>
                  </a:ext>
                </a:extLst>
              </p:cNvPr>
              <p:cNvSpPr>
                <a:spLocks noChangeShapeType="1"/>
              </p:cNvSpPr>
              <p:nvPr/>
            </p:nvSpPr>
            <p:spPr bwMode="auto">
              <a:xfrm flipV="1">
                <a:off x="576" y="192"/>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7" name="Line 28">
                <a:extLst>
                  <a:ext uri="{FF2B5EF4-FFF2-40B4-BE49-F238E27FC236}">
                    <a16:creationId xmlns:a16="http://schemas.microsoft.com/office/drawing/2014/main" id="{B7688BF8-1BAB-4298-A90B-A7D999BE4FA6}"/>
                  </a:ext>
                </a:extLst>
              </p:cNvPr>
              <p:cNvSpPr>
                <a:spLocks noChangeShapeType="1"/>
              </p:cNvSpPr>
              <p:nvPr/>
            </p:nvSpPr>
            <p:spPr bwMode="auto">
              <a:xfrm flipV="1">
                <a:off x="1632" y="816"/>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8" name="Line 29">
                <a:extLst>
                  <a:ext uri="{FF2B5EF4-FFF2-40B4-BE49-F238E27FC236}">
                    <a16:creationId xmlns:a16="http://schemas.microsoft.com/office/drawing/2014/main" id="{2AD8D9EB-1930-49E8-96C6-2445D537B8F5}"/>
                  </a:ext>
                </a:extLst>
              </p:cNvPr>
              <p:cNvSpPr>
                <a:spLocks noChangeShapeType="1"/>
              </p:cNvSpPr>
              <p:nvPr/>
            </p:nvSpPr>
            <p:spPr bwMode="auto">
              <a:xfrm flipV="1">
                <a:off x="1776" y="912"/>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9" name="Line 30">
                <a:extLst>
                  <a:ext uri="{FF2B5EF4-FFF2-40B4-BE49-F238E27FC236}">
                    <a16:creationId xmlns:a16="http://schemas.microsoft.com/office/drawing/2014/main" id="{9BDA5841-0188-4F7C-A310-E326E8836E71}"/>
                  </a:ext>
                </a:extLst>
              </p:cNvPr>
              <p:cNvSpPr>
                <a:spLocks noChangeShapeType="1"/>
              </p:cNvSpPr>
              <p:nvPr/>
            </p:nvSpPr>
            <p:spPr bwMode="auto">
              <a:xfrm flipV="1">
                <a:off x="1632" y="553"/>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0" name="Line 31">
                <a:extLst>
                  <a:ext uri="{FF2B5EF4-FFF2-40B4-BE49-F238E27FC236}">
                    <a16:creationId xmlns:a16="http://schemas.microsoft.com/office/drawing/2014/main" id="{78B8DA76-285E-4F92-848D-F4AADB141F18}"/>
                  </a:ext>
                </a:extLst>
              </p:cNvPr>
              <p:cNvSpPr>
                <a:spLocks noChangeShapeType="1"/>
              </p:cNvSpPr>
              <p:nvPr/>
            </p:nvSpPr>
            <p:spPr bwMode="auto">
              <a:xfrm flipV="1">
                <a:off x="1632" y="336"/>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1" name="Line 32">
                <a:extLst>
                  <a:ext uri="{FF2B5EF4-FFF2-40B4-BE49-F238E27FC236}">
                    <a16:creationId xmlns:a16="http://schemas.microsoft.com/office/drawing/2014/main" id="{E8FADD13-095D-45B8-8F7F-325932EE0CDD}"/>
                  </a:ext>
                </a:extLst>
              </p:cNvPr>
              <p:cNvSpPr>
                <a:spLocks noChangeShapeType="1"/>
              </p:cNvSpPr>
              <p:nvPr/>
            </p:nvSpPr>
            <p:spPr bwMode="auto">
              <a:xfrm flipV="1">
                <a:off x="576" y="816"/>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2" name="Line 33">
                <a:extLst>
                  <a:ext uri="{FF2B5EF4-FFF2-40B4-BE49-F238E27FC236}">
                    <a16:creationId xmlns:a16="http://schemas.microsoft.com/office/drawing/2014/main" id="{30DC3C8E-798B-4D75-9AED-BF9C318095C0}"/>
                  </a:ext>
                </a:extLst>
              </p:cNvPr>
              <p:cNvSpPr>
                <a:spLocks noChangeShapeType="1"/>
              </p:cNvSpPr>
              <p:nvPr/>
            </p:nvSpPr>
            <p:spPr bwMode="auto">
              <a:xfrm flipV="1">
                <a:off x="672" y="912"/>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3" name="Line 34">
                <a:extLst>
                  <a:ext uri="{FF2B5EF4-FFF2-40B4-BE49-F238E27FC236}">
                    <a16:creationId xmlns:a16="http://schemas.microsoft.com/office/drawing/2014/main" id="{7A7CF7C1-5993-4A44-A571-C067A143756C}"/>
                  </a:ext>
                </a:extLst>
              </p:cNvPr>
              <p:cNvSpPr>
                <a:spLocks noChangeShapeType="1"/>
              </p:cNvSpPr>
              <p:nvPr/>
            </p:nvSpPr>
            <p:spPr bwMode="auto">
              <a:xfrm flipV="1">
                <a:off x="768" y="1008"/>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4" name="Line 35">
                <a:extLst>
                  <a:ext uri="{FF2B5EF4-FFF2-40B4-BE49-F238E27FC236}">
                    <a16:creationId xmlns:a16="http://schemas.microsoft.com/office/drawing/2014/main" id="{A5841DB2-4BA7-4249-814E-A897AB17C423}"/>
                  </a:ext>
                </a:extLst>
              </p:cNvPr>
              <p:cNvSpPr>
                <a:spLocks noChangeShapeType="1"/>
              </p:cNvSpPr>
              <p:nvPr/>
            </p:nvSpPr>
            <p:spPr bwMode="auto">
              <a:xfrm flipV="1">
                <a:off x="864" y="1104"/>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5" name="Line 36">
                <a:extLst>
                  <a:ext uri="{FF2B5EF4-FFF2-40B4-BE49-F238E27FC236}">
                    <a16:creationId xmlns:a16="http://schemas.microsoft.com/office/drawing/2014/main" id="{2AC0D0AB-C787-41C2-ACF2-C2A7E35C9DEE}"/>
                  </a:ext>
                </a:extLst>
              </p:cNvPr>
              <p:cNvSpPr>
                <a:spLocks noChangeShapeType="1"/>
              </p:cNvSpPr>
              <p:nvPr/>
            </p:nvSpPr>
            <p:spPr bwMode="auto">
              <a:xfrm flipV="1">
                <a:off x="1776" y="480"/>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6" name="Line 37">
                <a:extLst>
                  <a:ext uri="{FF2B5EF4-FFF2-40B4-BE49-F238E27FC236}">
                    <a16:creationId xmlns:a16="http://schemas.microsoft.com/office/drawing/2014/main" id="{8954AA5E-3CD4-4BEF-8039-B70A04AC3675}"/>
                  </a:ext>
                </a:extLst>
              </p:cNvPr>
              <p:cNvSpPr>
                <a:spLocks noChangeShapeType="1"/>
              </p:cNvSpPr>
              <p:nvPr/>
            </p:nvSpPr>
            <p:spPr bwMode="auto">
              <a:xfrm flipV="1">
                <a:off x="1776" y="624"/>
                <a:ext cx="0" cy="144"/>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pic>
          <p:nvPicPr>
            <p:cNvPr id="15" name="Picture 38">
              <a:extLst>
                <a:ext uri="{FF2B5EF4-FFF2-40B4-BE49-F238E27FC236}">
                  <a16:creationId xmlns:a16="http://schemas.microsoft.com/office/drawing/2014/main" id="{D815FBAF-5EEF-446F-AAC5-4FF5DE08C6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6408" y="2937012"/>
              <a:ext cx="1098550" cy="82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9">
              <a:extLst>
                <a:ext uri="{FF2B5EF4-FFF2-40B4-BE49-F238E27FC236}">
                  <a16:creationId xmlns:a16="http://schemas.microsoft.com/office/drawing/2014/main" id="{E72127E0-0F82-401B-8C7F-C79362490B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3220" y="1353366"/>
              <a:ext cx="3714750" cy="192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4" descr="mesh">
              <a:extLst>
                <a:ext uri="{FF2B5EF4-FFF2-40B4-BE49-F238E27FC236}">
                  <a16:creationId xmlns:a16="http://schemas.microsoft.com/office/drawing/2014/main" id="{B5C70818-0E88-4131-A7FE-3A2B30928A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3846" t="25009" r="12308" b="13176"/>
            <a:stretch>
              <a:fillRect/>
            </a:stretch>
          </p:blipFill>
          <p:spPr bwMode="auto">
            <a:xfrm>
              <a:off x="2696283" y="3290444"/>
              <a:ext cx="4919662" cy="16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43">
              <a:extLst>
                <a:ext uri="{FF2B5EF4-FFF2-40B4-BE49-F238E27FC236}">
                  <a16:creationId xmlns:a16="http://schemas.microsoft.com/office/drawing/2014/main" id="{63A1CE3E-97C8-4A14-8FB5-F9CED6B34609}"/>
                </a:ext>
              </a:extLst>
            </p:cNvPr>
            <p:cNvGrpSpPr>
              <a:grpSpLocks/>
            </p:cNvGrpSpPr>
            <p:nvPr/>
          </p:nvGrpSpPr>
          <p:grpSpPr bwMode="auto">
            <a:xfrm>
              <a:off x="3700433" y="4656905"/>
              <a:ext cx="2881311" cy="706582"/>
              <a:chOff x="0" y="181"/>
              <a:chExt cx="1361" cy="545"/>
            </a:xfrm>
          </p:grpSpPr>
          <p:sp>
            <p:nvSpPr>
              <p:cNvPr id="19" name="Line 48">
                <a:extLst>
                  <a:ext uri="{FF2B5EF4-FFF2-40B4-BE49-F238E27FC236}">
                    <a16:creationId xmlns:a16="http://schemas.microsoft.com/office/drawing/2014/main" id="{BB03515C-ED19-44D5-AED8-E03752A43B91}"/>
                  </a:ext>
                </a:extLst>
              </p:cNvPr>
              <p:cNvSpPr>
                <a:spLocks noChangeShapeType="1"/>
              </p:cNvSpPr>
              <p:nvPr/>
            </p:nvSpPr>
            <p:spPr bwMode="auto">
              <a:xfrm flipH="1">
                <a:off x="0" y="181"/>
                <a:ext cx="408" cy="50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50">
                <a:extLst>
                  <a:ext uri="{FF2B5EF4-FFF2-40B4-BE49-F238E27FC236}">
                    <a16:creationId xmlns:a16="http://schemas.microsoft.com/office/drawing/2014/main" id="{16B05AE2-F7C1-478C-B1C4-7085786B5982}"/>
                  </a:ext>
                </a:extLst>
              </p:cNvPr>
              <p:cNvSpPr>
                <a:spLocks noChangeShapeType="1"/>
              </p:cNvSpPr>
              <p:nvPr/>
            </p:nvSpPr>
            <p:spPr bwMode="auto">
              <a:xfrm flipH="1">
                <a:off x="635" y="182"/>
                <a:ext cx="0" cy="453"/>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51">
                <a:extLst>
                  <a:ext uri="{FF2B5EF4-FFF2-40B4-BE49-F238E27FC236}">
                    <a16:creationId xmlns:a16="http://schemas.microsoft.com/office/drawing/2014/main" id="{C69A50F0-9B57-4886-A620-FF0628C4DC62}"/>
                  </a:ext>
                </a:extLst>
              </p:cNvPr>
              <p:cNvSpPr>
                <a:spLocks noChangeShapeType="1"/>
              </p:cNvSpPr>
              <p:nvPr/>
            </p:nvSpPr>
            <p:spPr bwMode="auto">
              <a:xfrm>
                <a:off x="952" y="182"/>
                <a:ext cx="409" cy="544"/>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pic>
        <p:nvPicPr>
          <p:cNvPr id="47" name="图片 46">
            <a:extLst>
              <a:ext uri="{FF2B5EF4-FFF2-40B4-BE49-F238E27FC236}">
                <a16:creationId xmlns:a16="http://schemas.microsoft.com/office/drawing/2014/main" id="{4C64B5C6-A267-4A74-93A6-77369B1925FB}"/>
              </a:ext>
            </a:extLst>
          </p:cNvPr>
          <p:cNvPicPr>
            <a:picLocks noChangeAspect="1"/>
          </p:cNvPicPr>
          <p:nvPr/>
        </p:nvPicPr>
        <p:blipFill>
          <a:blip r:embed="rId14"/>
          <a:stretch>
            <a:fillRect/>
          </a:stretch>
        </p:blipFill>
        <p:spPr>
          <a:xfrm>
            <a:off x="6979984" y="3671635"/>
            <a:ext cx="1463766" cy="706828"/>
          </a:xfrm>
          <a:prstGeom prst="rect">
            <a:avLst/>
          </a:prstGeom>
        </p:spPr>
      </p:pic>
      <p:pic>
        <p:nvPicPr>
          <p:cNvPr id="48" name="图片 47">
            <a:extLst>
              <a:ext uri="{FF2B5EF4-FFF2-40B4-BE49-F238E27FC236}">
                <a16:creationId xmlns:a16="http://schemas.microsoft.com/office/drawing/2014/main" id="{E19987B3-73EE-41DA-A63C-7527798DE6E6}"/>
              </a:ext>
            </a:extLst>
          </p:cNvPr>
          <p:cNvPicPr>
            <a:picLocks noChangeAspect="1"/>
          </p:cNvPicPr>
          <p:nvPr/>
        </p:nvPicPr>
        <p:blipFill>
          <a:blip r:embed="rId15"/>
          <a:stretch>
            <a:fillRect/>
          </a:stretch>
        </p:blipFill>
        <p:spPr>
          <a:xfrm>
            <a:off x="6979984" y="3026984"/>
            <a:ext cx="1463716" cy="706250"/>
          </a:xfrm>
          <a:prstGeom prst="rect">
            <a:avLst/>
          </a:prstGeom>
        </p:spPr>
      </p:pic>
      <p:pic>
        <p:nvPicPr>
          <p:cNvPr id="49" name="图片 48">
            <a:extLst>
              <a:ext uri="{FF2B5EF4-FFF2-40B4-BE49-F238E27FC236}">
                <a16:creationId xmlns:a16="http://schemas.microsoft.com/office/drawing/2014/main" id="{90EC65FF-4271-43CB-AFEF-1E8670C5FFDF}"/>
              </a:ext>
            </a:extLst>
          </p:cNvPr>
          <p:cNvPicPr>
            <a:picLocks noChangeAspect="1"/>
          </p:cNvPicPr>
          <p:nvPr/>
        </p:nvPicPr>
        <p:blipFill>
          <a:blip r:embed="rId16"/>
          <a:stretch>
            <a:fillRect/>
          </a:stretch>
        </p:blipFill>
        <p:spPr>
          <a:xfrm>
            <a:off x="6979984" y="2301253"/>
            <a:ext cx="1463716" cy="708946"/>
          </a:xfrm>
          <a:prstGeom prst="rect">
            <a:avLst/>
          </a:prstGeom>
        </p:spPr>
      </p:pic>
      <p:pic>
        <p:nvPicPr>
          <p:cNvPr id="50" name="图片 49">
            <a:extLst>
              <a:ext uri="{FF2B5EF4-FFF2-40B4-BE49-F238E27FC236}">
                <a16:creationId xmlns:a16="http://schemas.microsoft.com/office/drawing/2014/main" id="{DD9BB800-DA6F-4CBF-8C92-3A20A916B561}"/>
              </a:ext>
            </a:extLst>
          </p:cNvPr>
          <p:cNvPicPr>
            <a:picLocks noChangeAspect="1"/>
          </p:cNvPicPr>
          <p:nvPr/>
        </p:nvPicPr>
        <p:blipFill>
          <a:blip r:embed="rId17"/>
          <a:stretch>
            <a:fillRect/>
          </a:stretch>
        </p:blipFill>
        <p:spPr>
          <a:xfrm>
            <a:off x="6932901" y="1570760"/>
            <a:ext cx="1501454" cy="714336"/>
          </a:xfrm>
          <a:prstGeom prst="rect">
            <a:avLst/>
          </a:prstGeom>
        </p:spPr>
      </p:pic>
      <p:pic>
        <p:nvPicPr>
          <p:cNvPr id="51" name="图片 50">
            <a:extLst>
              <a:ext uri="{FF2B5EF4-FFF2-40B4-BE49-F238E27FC236}">
                <a16:creationId xmlns:a16="http://schemas.microsoft.com/office/drawing/2014/main" id="{C9DDB52C-A5CF-44E4-9881-836D41A1106E}"/>
              </a:ext>
            </a:extLst>
          </p:cNvPr>
          <p:cNvPicPr>
            <a:picLocks noChangeAspect="1"/>
          </p:cNvPicPr>
          <p:nvPr/>
        </p:nvPicPr>
        <p:blipFill>
          <a:blip r:embed="rId18"/>
          <a:stretch>
            <a:fillRect/>
          </a:stretch>
        </p:blipFill>
        <p:spPr>
          <a:xfrm>
            <a:off x="6927509" y="869805"/>
            <a:ext cx="1512237" cy="711641"/>
          </a:xfrm>
          <a:prstGeom prst="rect">
            <a:avLst/>
          </a:prstGeom>
        </p:spPr>
      </p:pic>
    </p:spTree>
    <p:extLst>
      <p:ext uri="{BB962C8B-B14F-4D97-AF65-F5344CB8AC3E}">
        <p14:creationId xmlns:p14="http://schemas.microsoft.com/office/powerpoint/2010/main" val="2753685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463" y="268288"/>
            <a:ext cx="5897562" cy="330200"/>
          </a:xfrm>
        </p:spPr>
        <p:txBody>
          <a:bodyPr/>
          <a:lstStyle/>
          <a:p>
            <a:pPr defTabSz="1023252" eaLnBrk="1" fontAlgn="auto" hangingPunct="1">
              <a:spcAft>
                <a:spcPts val="0"/>
              </a:spcAft>
              <a:defRPr/>
            </a:pPr>
            <a:r>
              <a:rPr sz="2000"/>
              <a:t>智能制造执行管理系统的目标</a:t>
            </a:r>
            <a:endParaRPr lang="en-US" sz="2000"/>
          </a:p>
        </p:txBody>
      </p:sp>
      <p:sp>
        <p:nvSpPr>
          <p:cNvPr id="43010" name="Freeform 4"/>
          <p:cNvSpPr>
            <a:spLocks/>
          </p:cNvSpPr>
          <p:nvPr/>
        </p:nvSpPr>
        <p:spPr bwMode="auto">
          <a:xfrm>
            <a:off x="3257550" y="768350"/>
            <a:ext cx="2165350" cy="1720850"/>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chemeClr val="hlink"/>
            </a:solidFill>
            <a:prstDash val="solid"/>
            <a:round/>
            <a:headEnd/>
            <a:tailEnd/>
          </a:ln>
        </p:spPr>
        <p:txBody>
          <a:bodyPr wrap="none" lIns="0" tIns="0" rIns="0" bIns="0" anchor="ctr"/>
          <a:lstStyle/>
          <a:p>
            <a:endParaRPr lang="zh-CN" altLang="en-US"/>
          </a:p>
        </p:txBody>
      </p:sp>
      <p:sp>
        <p:nvSpPr>
          <p:cNvPr id="43011" name="Freeform 5"/>
          <p:cNvSpPr>
            <a:spLocks/>
          </p:cNvSpPr>
          <p:nvPr/>
        </p:nvSpPr>
        <p:spPr bwMode="auto">
          <a:xfrm rot="5400000">
            <a:off x="6800056" y="1215232"/>
            <a:ext cx="744537" cy="3295650"/>
          </a:xfrm>
          <a:custGeom>
            <a:avLst/>
            <a:gdLst>
              <a:gd name="T0" fmla="*/ 0 w 873"/>
              <a:gd name="T1" fmla="*/ 0 h 895"/>
              <a:gd name="T2" fmla="*/ 0 w 873"/>
              <a:gd name="T3" fmla="*/ 2147483647 h 895"/>
              <a:gd name="T4" fmla="*/ 634948524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chemeClr val="hlink"/>
            </a:solidFill>
            <a:prstDash val="solid"/>
            <a:round/>
            <a:headEnd/>
            <a:tailEnd/>
          </a:ln>
        </p:spPr>
        <p:txBody>
          <a:bodyPr wrap="none" lIns="0" tIns="0" rIns="0" bIns="0" anchor="ctr"/>
          <a:lstStyle/>
          <a:p>
            <a:endParaRPr lang="zh-CN" altLang="en-US"/>
          </a:p>
        </p:txBody>
      </p:sp>
      <p:sp>
        <p:nvSpPr>
          <p:cNvPr id="43012" name="Freeform 6"/>
          <p:cNvSpPr>
            <a:spLocks/>
          </p:cNvSpPr>
          <p:nvPr/>
        </p:nvSpPr>
        <p:spPr bwMode="auto">
          <a:xfrm flipH="1" flipV="1">
            <a:off x="3348038" y="3376613"/>
            <a:ext cx="2171700" cy="1508125"/>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chemeClr val="hlink"/>
            </a:solidFill>
            <a:prstDash val="solid"/>
            <a:round/>
            <a:headEnd/>
            <a:tailEnd/>
          </a:ln>
        </p:spPr>
        <p:txBody>
          <a:bodyPr wrap="none" lIns="0" tIns="0" rIns="0" bIns="0" anchor="ctr"/>
          <a:lstStyle/>
          <a:p>
            <a:endParaRPr lang="zh-CN" altLang="en-US"/>
          </a:p>
        </p:txBody>
      </p:sp>
      <p:sp>
        <p:nvSpPr>
          <p:cNvPr id="43013" name="Freeform 7"/>
          <p:cNvSpPr>
            <a:spLocks/>
          </p:cNvSpPr>
          <p:nvPr/>
        </p:nvSpPr>
        <p:spPr bwMode="auto">
          <a:xfrm rot="5400000" flipH="1" flipV="1">
            <a:off x="1489869" y="1599406"/>
            <a:ext cx="750888" cy="2778125"/>
          </a:xfrm>
          <a:custGeom>
            <a:avLst/>
            <a:gdLst>
              <a:gd name="T0" fmla="*/ 0 w 873"/>
              <a:gd name="T1" fmla="*/ 0 h 895"/>
              <a:gd name="T2" fmla="*/ 0 w 873"/>
              <a:gd name="T3" fmla="*/ 2147483647 h 895"/>
              <a:gd name="T4" fmla="*/ 645548684 w 873"/>
              <a:gd name="T5" fmla="*/ 214748364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chemeClr val="hlink"/>
            </a:solidFill>
            <a:prstDash val="solid"/>
            <a:round/>
            <a:headEnd/>
            <a:tailEnd/>
          </a:ln>
        </p:spPr>
        <p:txBody>
          <a:bodyPr wrap="none" lIns="0" tIns="0" rIns="0" bIns="0" anchor="ctr"/>
          <a:lstStyle/>
          <a:p>
            <a:endParaRPr lang="zh-CN" altLang="en-US"/>
          </a:p>
        </p:txBody>
      </p:sp>
      <p:sp>
        <p:nvSpPr>
          <p:cNvPr id="43014" name="Rectangle 8"/>
          <p:cNvSpPr>
            <a:spLocks noChangeArrowheads="1"/>
          </p:cNvSpPr>
          <p:nvPr/>
        </p:nvSpPr>
        <p:spPr bwMode="auto">
          <a:xfrm>
            <a:off x="3554413" y="2735263"/>
            <a:ext cx="1670050" cy="401637"/>
          </a:xfrm>
          <a:prstGeom prst="rect">
            <a:avLst/>
          </a:prstGeom>
          <a:solidFill>
            <a:srgbClr val="0070C0"/>
          </a:solidFill>
          <a:ln w="6350">
            <a:solidFill>
              <a:srgbClr val="0070C0"/>
            </a:solidFill>
            <a:miter lim="800000"/>
            <a:headEnd/>
            <a:tailEnd/>
          </a:ln>
        </p:spPr>
        <p:txBody>
          <a:bodyPr wrap="none" lIns="0" tIns="0" rIns="0" bIns="0" anchor="ctr"/>
          <a:lstStyle/>
          <a:p>
            <a:pPr algn="ctr" defTabSz="779463"/>
            <a:r>
              <a:rPr lang="zh-CN" altLang="en-US" sz="1600" b="1">
                <a:solidFill>
                  <a:schemeClr val="bg1"/>
                </a:solidFill>
                <a:latin typeface="微软雅黑" pitchFamily="34" charset="-122"/>
                <a:ea typeface="微软雅黑" pitchFamily="34" charset="-122"/>
              </a:rPr>
              <a:t>效益分析</a:t>
            </a:r>
          </a:p>
        </p:txBody>
      </p:sp>
      <p:sp>
        <p:nvSpPr>
          <p:cNvPr id="43015" name="Rectangle 9"/>
          <p:cNvSpPr>
            <a:spLocks noChangeArrowheads="1"/>
          </p:cNvSpPr>
          <p:nvPr/>
        </p:nvSpPr>
        <p:spPr bwMode="auto">
          <a:xfrm>
            <a:off x="3324225" y="2003425"/>
            <a:ext cx="230188" cy="231775"/>
          </a:xfrm>
          <a:prstGeom prst="rect">
            <a:avLst/>
          </a:prstGeom>
          <a:solidFill>
            <a:srgbClr val="0070C0"/>
          </a:solidFill>
          <a:ln w="9525">
            <a:noFill/>
            <a:miter lim="800000"/>
            <a:headEnd/>
            <a:tailEnd/>
          </a:ln>
        </p:spPr>
        <p:txBody>
          <a:bodyPr wrap="none" lIns="0" tIns="0" rIns="0" bIns="0" anchor="ctr"/>
          <a:lstStyle/>
          <a:p>
            <a:pPr algn="ctr" defTabSz="779463" eaLnBrk="0" hangingPunct="0"/>
            <a:r>
              <a:rPr lang="en-US" altLang="zh-CN" sz="1400" b="1">
                <a:solidFill>
                  <a:schemeClr val="bg1"/>
                </a:solidFill>
              </a:rPr>
              <a:t>1</a:t>
            </a:r>
          </a:p>
        </p:txBody>
      </p:sp>
      <p:sp>
        <p:nvSpPr>
          <p:cNvPr id="43016" name="Rectangle 10"/>
          <p:cNvSpPr>
            <a:spLocks noChangeArrowheads="1"/>
          </p:cNvSpPr>
          <p:nvPr/>
        </p:nvSpPr>
        <p:spPr bwMode="auto">
          <a:xfrm>
            <a:off x="8235950" y="2524125"/>
            <a:ext cx="231775" cy="231775"/>
          </a:xfrm>
          <a:prstGeom prst="rect">
            <a:avLst/>
          </a:prstGeom>
          <a:solidFill>
            <a:srgbClr val="0070C0"/>
          </a:solidFill>
          <a:ln w="9525">
            <a:noFill/>
            <a:miter lim="800000"/>
            <a:headEnd/>
            <a:tailEnd/>
          </a:ln>
        </p:spPr>
        <p:txBody>
          <a:bodyPr wrap="none" lIns="0" tIns="0" rIns="0" bIns="0" anchor="ctr"/>
          <a:lstStyle/>
          <a:p>
            <a:pPr algn="ctr" defTabSz="779463" eaLnBrk="0" hangingPunct="0"/>
            <a:r>
              <a:rPr lang="en-US" altLang="zh-CN" sz="1400" b="1">
                <a:solidFill>
                  <a:schemeClr val="bg1"/>
                </a:solidFill>
              </a:rPr>
              <a:t>2</a:t>
            </a:r>
          </a:p>
        </p:txBody>
      </p:sp>
      <p:sp>
        <p:nvSpPr>
          <p:cNvPr id="43017" name="Rectangle 11"/>
          <p:cNvSpPr>
            <a:spLocks noChangeArrowheads="1"/>
          </p:cNvSpPr>
          <p:nvPr/>
        </p:nvSpPr>
        <p:spPr bwMode="auto">
          <a:xfrm>
            <a:off x="5127625" y="4652963"/>
            <a:ext cx="231775" cy="231775"/>
          </a:xfrm>
          <a:prstGeom prst="rect">
            <a:avLst/>
          </a:prstGeom>
          <a:solidFill>
            <a:srgbClr val="0070C0"/>
          </a:solidFill>
          <a:ln w="9525">
            <a:noFill/>
            <a:miter lim="800000"/>
            <a:headEnd/>
            <a:tailEnd/>
          </a:ln>
        </p:spPr>
        <p:txBody>
          <a:bodyPr wrap="none" lIns="0" tIns="0" rIns="0" bIns="0" anchor="ctr"/>
          <a:lstStyle/>
          <a:p>
            <a:pPr algn="ctr" defTabSz="779463" eaLnBrk="0" hangingPunct="0"/>
            <a:r>
              <a:rPr lang="en-US" altLang="zh-CN" sz="1400" b="1">
                <a:solidFill>
                  <a:schemeClr val="bg1"/>
                </a:solidFill>
              </a:rPr>
              <a:t>3</a:t>
            </a:r>
          </a:p>
        </p:txBody>
      </p:sp>
      <p:sp>
        <p:nvSpPr>
          <p:cNvPr id="43018" name="Rectangle 12"/>
          <p:cNvSpPr>
            <a:spLocks noChangeArrowheads="1"/>
          </p:cNvSpPr>
          <p:nvPr/>
        </p:nvSpPr>
        <p:spPr bwMode="auto">
          <a:xfrm>
            <a:off x="893763" y="3003550"/>
            <a:ext cx="230187" cy="231775"/>
          </a:xfrm>
          <a:prstGeom prst="rect">
            <a:avLst/>
          </a:prstGeom>
          <a:solidFill>
            <a:srgbClr val="0070C0"/>
          </a:solidFill>
          <a:ln w="9525">
            <a:noFill/>
            <a:miter lim="800000"/>
            <a:headEnd/>
            <a:tailEnd/>
          </a:ln>
        </p:spPr>
        <p:txBody>
          <a:bodyPr wrap="none" lIns="0" tIns="0" rIns="0" bIns="0" anchor="ctr"/>
          <a:lstStyle/>
          <a:p>
            <a:pPr algn="ctr" defTabSz="779463" eaLnBrk="0" hangingPunct="0"/>
            <a:r>
              <a:rPr lang="en-US" altLang="zh-CN" sz="1400" b="1">
                <a:solidFill>
                  <a:schemeClr val="bg1"/>
                </a:solidFill>
              </a:rPr>
              <a:t>4</a:t>
            </a:r>
          </a:p>
        </p:txBody>
      </p:sp>
      <p:sp>
        <p:nvSpPr>
          <p:cNvPr id="43019" name="Text Box 13"/>
          <p:cNvSpPr txBox="1">
            <a:spLocks noChangeArrowheads="1"/>
          </p:cNvSpPr>
          <p:nvPr/>
        </p:nvSpPr>
        <p:spPr bwMode="auto">
          <a:xfrm>
            <a:off x="4965700" y="844550"/>
            <a:ext cx="2197100" cy="246063"/>
          </a:xfrm>
          <a:prstGeom prst="rect">
            <a:avLst/>
          </a:prstGeom>
          <a:noFill/>
          <a:ln w="9525">
            <a:noFill/>
            <a:miter lim="800000"/>
            <a:headEnd/>
            <a:tailEnd/>
          </a:ln>
        </p:spPr>
        <p:txBody>
          <a:bodyPr lIns="0" tIns="0" rIns="0" bIns="0" anchor="ctr">
            <a:spAutoFit/>
          </a:bodyPr>
          <a:lstStyle/>
          <a:p>
            <a:pPr algn="ctr" defTabSz="779463" eaLnBrk="0" hangingPunct="0"/>
            <a:r>
              <a:rPr lang="zh-CN" altLang="en-US" sz="1600" b="1">
                <a:solidFill>
                  <a:srgbClr val="0070C0"/>
                </a:solidFill>
                <a:latin typeface="微软雅黑" pitchFamily="34" charset="-122"/>
                <a:ea typeface="微软雅黑" pitchFamily="34" charset="-122"/>
              </a:rPr>
              <a:t>品质指标（</a:t>
            </a:r>
            <a:r>
              <a:rPr lang="en-US" altLang="zh-CN" sz="1600" b="1">
                <a:solidFill>
                  <a:srgbClr val="0070C0"/>
                </a:solidFill>
                <a:latin typeface="微软雅黑" pitchFamily="34" charset="-122"/>
                <a:ea typeface="微软雅黑" pitchFamily="34" charset="-122"/>
              </a:rPr>
              <a:t>Q</a:t>
            </a:r>
            <a:r>
              <a:rPr lang="zh-CN" altLang="en-US" sz="1600" b="1">
                <a:solidFill>
                  <a:srgbClr val="0070C0"/>
                </a:solidFill>
                <a:latin typeface="微软雅黑" pitchFamily="34" charset="-122"/>
                <a:ea typeface="微软雅黑" pitchFamily="34" charset="-122"/>
              </a:rPr>
              <a:t>）</a:t>
            </a:r>
          </a:p>
        </p:txBody>
      </p:sp>
      <p:sp>
        <p:nvSpPr>
          <p:cNvPr id="43020" name="Text Box 14"/>
          <p:cNvSpPr txBox="1">
            <a:spLocks noChangeArrowheads="1"/>
          </p:cNvSpPr>
          <p:nvPr/>
        </p:nvSpPr>
        <p:spPr bwMode="auto">
          <a:xfrm>
            <a:off x="1920875" y="3527425"/>
            <a:ext cx="2162175" cy="247650"/>
          </a:xfrm>
          <a:prstGeom prst="rect">
            <a:avLst/>
          </a:prstGeom>
          <a:noFill/>
          <a:ln w="9525">
            <a:noFill/>
            <a:miter lim="800000"/>
            <a:headEnd/>
            <a:tailEnd/>
          </a:ln>
        </p:spPr>
        <p:txBody>
          <a:bodyPr lIns="0" tIns="0" rIns="0" bIns="0" anchor="ctr">
            <a:spAutoFit/>
          </a:bodyPr>
          <a:lstStyle/>
          <a:p>
            <a:pPr algn="ctr" defTabSz="779463" eaLnBrk="0" hangingPunct="0"/>
            <a:r>
              <a:rPr lang="zh-CN" altLang="en-US" sz="1600" b="1">
                <a:solidFill>
                  <a:srgbClr val="0070C0"/>
                </a:solidFill>
                <a:latin typeface="微软雅黑" pitchFamily="34" charset="-122"/>
                <a:ea typeface="微软雅黑" pitchFamily="34" charset="-122"/>
              </a:rPr>
              <a:t>交期指标（</a:t>
            </a:r>
            <a:r>
              <a:rPr lang="en-US" altLang="zh-CN" sz="1600" b="1">
                <a:solidFill>
                  <a:srgbClr val="0070C0"/>
                </a:solidFill>
                <a:latin typeface="微软雅黑" pitchFamily="34" charset="-122"/>
                <a:ea typeface="微软雅黑" pitchFamily="34" charset="-122"/>
              </a:rPr>
              <a:t>D</a:t>
            </a:r>
            <a:r>
              <a:rPr lang="zh-CN" altLang="en-US" sz="1600" b="1">
                <a:solidFill>
                  <a:srgbClr val="0070C0"/>
                </a:solidFill>
                <a:latin typeface="微软雅黑" pitchFamily="34" charset="-122"/>
                <a:ea typeface="微软雅黑" pitchFamily="34" charset="-122"/>
              </a:rPr>
              <a:t>）</a:t>
            </a:r>
          </a:p>
        </p:txBody>
      </p:sp>
      <p:sp>
        <p:nvSpPr>
          <p:cNvPr id="43021" name="Text Box 15"/>
          <p:cNvSpPr txBox="1">
            <a:spLocks noChangeArrowheads="1"/>
          </p:cNvSpPr>
          <p:nvPr/>
        </p:nvSpPr>
        <p:spPr bwMode="auto">
          <a:xfrm>
            <a:off x="3705225" y="1209675"/>
            <a:ext cx="4718050" cy="1187450"/>
          </a:xfrm>
          <a:prstGeom prst="rect">
            <a:avLst/>
          </a:prstGeom>
          <a:noFill/>
          <a:ln w="9525">
            <a:noFill/>
            <a:miter lim="800000"/>
            <a:headEnd/>
            <a:tailEnd/>
          </a:ln>
        </p:spPr>
        <p:txBody>
          <a:bodyPr lIns="77864" tIns="38930" rIns="77864" bIns="38930">
            <a:spAutoFit/>
          </a:bodyPr>
          <a:lstStyle/>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通过制程防呆，防止跳站、漏站，使得产品严格按照工艺流程生产，保证产品一致性，降低品质风险</a:t>
            </a:r>
          </a:p>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对现场不良实时监控与维修数据的深度分析，使重点问题得到优先及快速处理，品质不断得到改善</a:t>
            </a:r>
          </a:p>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通过历史数据的分析，帮助提升改善措施的有效性，提升了直通率、降低了不良率</a:t>
            </a:r>
          </a:p>
        </p:txBody>
      </p:sp>
      <p:sp>
        <p:nvSpPr>
          <p:cNvPr id="43022" name="Text Box 16"/>
          <p:cNvSpPr txBox="1">
            <a:spLocks noChangeArrowheads="1"/>
          </p:cNvSpPr>
          <p:nvPr/>
        </p:nvSpPr>
        <p:spPr bwMode="auto">
          <a:xfrm>
            <a:off x="6464300" y="2851150"/>
            <a:ext cx="2032000" cy="246063"/>
          </a:xfrm>
          <a:prstGeom prst="rect">
            <a:avLst/>
          </a:prstGeom>
          <a:noFill/>
          <a:ln w="9525">
            <a:noFill/>
            <a:miter lim="800000"/>
            <a:headEnd/>
            <a:tailEnd/>
          </a:ln>
        </p:spPr>
        <p:txBody>
          <a:bodyPr lIns="0" tIns="0" rIns="0" bIns="0" anchor="ctr">
            <a:spAutoFit/>
          </a:bodyPr>
          <a:lstStyle/>
          <a:p>
            <a:pPr algn="ctr" defTabSz="779463" eaLnBrk="0" hangingPunct="0"/>
            <a:r>
              <a:rPr lang="zh-CN" altLang="en-US" sz="1600" b="1">
                <a:solidFill>
                  <a:srgbClr val="0070C0"/>
                </a:solidFill>
                <a:latin typeface="微软雅黑" pitchFamily="34" charset="-122"/>
                <a:ea typeface="微软雅黑" pitchFamily="34" charset="-122"/>
              </a:rPr>
              <a:t>成本指标（</a:t>
            </a:r>
            <a:r>
              <a:rPr lang="en-US" altLang="zh-CN" sz="1600" b="1">
                <a:solidFill>
                  <a:srgbClr val="0070C0"/>
                </a:solidFill>
                <a:latin typeface="微软雅黑" pitchFamily="34" charset="-122"/>
                <a:ea typeface="微软雅黑" pitchFamily="34" charset="-122"/>
              </a:rPr>
              <a:t>C</a:t>
            </a:r>
            <a:r>
              <a:rPr lang="zh-CN" altLang="en-US" sz="1600" b="1">
                <a:solidFill>
                  <a:srgbClr val="0070C0"/>
                </a:solidFill>
                <a:latin typeface="微软雅黑" pitchFamily="34" charset="-122"/>
                <a:ea typeface="微软雅黑" pitchFamily="34" charset="-122"/>
              </a:rPr>
              <a:t>）</a:t>
            </a:r>
          </a:p>
        </p:txBody>
      </p:sp>
      <p:sp>
        <p:nvSpPr>
          <p:cNvPr id="43023" name="Text Box 17"/>
          <p:cNvSpPr txBox="1">
            <a:spLocks noChangeArrowheads="1"/>
          </p:cNvSpPr>
          <p:nvPr/>
        </p:nvSpPr>
        <p:spPr bwMode="auto">
          <a:xfrm>
            <a:off x="5727700" y="3213100"/>
            <a:ext cx="3308350" cy="1741488"/>
          </a:xfrm>
          <a:prstGeom prst="rect">
            <a:avLst/>
          </a:prstGeom>
          <a:noFill/>
          <a:ln w="9525">
            <a:noFill/>
            <a:miter lim="800000"/>
            <a:headEnd/>
            <a:tailEnd/>
          </a:ln>
        </p:spPr>
        <p:txBody>
          <a:bodyPr lIns="77864" tIns="38930" rIns="77864" bIns="38930">
            <a:spAutoFit/>
          </a:bodyPr>
          <a:lstStyle/>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通过制程防呆，防止产品过度生产，降低无效耗用</a:t>
            </a:r>
          </a:p>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通过提升直通率，降低不良率，减少维修成本与返工成本</a:t>
            </a:r>
          </a:p>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通过对现场产能与品质的改善，可以在成本不变的情况下，获得更多的产品产出</a:t>
            </a:r>
          </a:p>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通过提升客户的满意度，获取更多利润空间，争取优质客户订单，并减少由于品质问题造成的损失</a:t>
            </a:r>
          </a:p>
        </p:txBody>
      </p:sp>
      <p:sp>
        <p:nvSpPr>
          <p:cNvPr id="43024" name="Text Box 18"/>
          <p:cNvSpPr txBox="1">
            <a:spLocks noChangeArrowheads="1"/>
          </p:cNvSpPr>
          <p:nvPr/>
        </p:nvSpPr>
        <p:spPr bwMode="auto">
          <a:xfrm>
            <a:off x="571500" y="3883025"/>
            <a:ext cx="4627563" cy="1001713"/>
          </a:xfrm>
          <a:prstGeom prst="rect">
            <a:avLst/>
          </a:prstGeom>
          <a:noFill/>
          <a:ln w="9525">
            <a:noFill/>
            <a:miter lim="800000"/>
            <a:headEnd/>
            <a:tailEnd/>
          </a:ln>
        </p:spPr>
        <p:txBody>
          <a:bodyPr lIns="77864" tIns="38930" rIns="77864" bIns="38930">
            <a:spAutoFit/>
          </a:bodyPr>
          <a:lstStyle/>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通过对生产进度的监控，可以在情况变得更糟之前，及时进行现场问题的处理</a:t>
            </a:r>
          </a:p>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通过对生产现场产能的真实了解，可以对客户的插单进行合理产能的调整</a:t>
            </a:r>
          </a:p>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通过产线产能的比较，寻找缩短交期的更好的办法</a:t>
            </a:r>
          </a:p>
        </p:txBody>
      </p:sp>
      <p:sp>
        <p:nvSpPr>
          <p:cNvPr id="43025" name="Text Box 19"/>
          <p:cNvSpPr txBox="1">
            <a:spLocks noChangeArrowheads="1"/>
          </p:cNvSpPr>
          <p:nvPr/>
        </p:nvSpPr>
        <p:spPr bwMode="auto">
          <a:xfrm>
            <a:off x="571500" y="1128713"/>
            <a:ext cx="2241550" cy="246062"/>
          </a:xfrm>
          <a:prstGeom prst="rect">
            <a:avLst/>
          </a:prstGeom>
          <a:noFill/>
          <a:ln w="9525">
            <a:noFill/>
            <a:miter lim="800000"/>
            <a:headEnd/>
            <a:tailEnd/>
          </a:ln>
        </p:spPr>
        <p:txBody>
          <a:bodyPr lIns="0" tIns="0" rIns="0" bIns="0" anchor="ctr">
            <a:spAutoFit/>
          </a:bodyPr>
          <a:lstStyle/>
          <a:p>
            <a:pPr algn="ctr" defTabSz="779463" eaLnBrk="0" hangingPunct="0"/>
            <a:r>
              <a:rPr lang="zh-CN" altLang="en-US" sz="1600" b="1">
                <a:solidFill>
                  <a:srgbClr val="0070C0"/>
                </a:solidFill>
                <a:latin typeface="微软雅黑" pitchFamily="34" charset="-122"/>
                <a:ea typeface="微软雅黑" pitchFamily="34" charset="-122"/>
              </a:rPr>
              <a:t>服务指标（</a:t>
            </a:r>
            <a:r>
              <a:rPr lang="en-US" altLang="zh-CN" sz="1600" b="1">
                <a:solidFill>
                  <a:srgbClr val="0070C0"/>
                </a:solidFill>
                <a:latin typeface="微软雅黑" pitchFamily="34" charset="-122"/>
                <a:ea typeface="微软雅黑" pitchFamily="34" charset="-122"/>
              </a:rPr>
              <a:t>S</a:t>
            </a:r>
            <a:r>
              <a:rPr lang="zh-CN" altLang="en-US" sz="1600" b="1">
                <a:solidFill>
                  <a:srgbClr val="0070C0"/>
                </a:solidFill>
                <a:latin typeface="微软雅黑" pitchFamily="34" charset="-122"/>
                <a:ea typeface="微软雅黑" pitchFamily="34" charset="-122"/>
              </a:rPr>
              <a:t>）</a:t>
            </a:r>
          </a:p>
        </p:txBody>
      </p:sp>
      <p:sp>
        <p:nvSpPr>
          <p:cNvPr id="43026" name="Text Box 20"/>
          <p:cNvSpPr txBox="1">
            <a:spLocks noChangeArrowheads="1"/>
          </p:cNvSpPr>
          <p:nvPr/>
        </p:nvSpPr>
        <p:spPr bwMode="auto">
          <a:xfrm>
            <a:off x="476250" y="1539875"/>
            <a:ext cx="2676525" cy="1187450"/>
          </a:xfrm>
          <a:prstGeom prst="rect">
            <a:avLst/>
          </a:prstGeom>
          <a:noFill/>
          <a:ln w="9525">
            <a:noFill/>
            <a:miter lim="800000"/>
            <a:headEnd/>
            <a:tailEnd/>
          </a:ln>
        </p:spPr>
        <p:txBody>
          <a:bodyPr lIns="77864" tIns="38930" rIns="77864" bIns="38930">
            <a:spAutoFit/>
          </a:bodyPr>
          <a:lstStyle/>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客户通过可以及时获取测试记录的查询，增加对产品质量的信任度</a:t>
            </a:r>
          </a:p>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客户通过实时查看产品的质量与进度，增加对工厂管理能力的认可</a:t>
            </a:r>
          </a:p>
          <a:p>
            <a:pPr marL="171450" indent="-171450" defTabSz="779463">
              <a:buFont typeface="Wingdings" pitchFamily="2" charset="2"/>
              <a:buChar char="§"/>
            </a:pPr>
            <a:r>
              <a:rPr lang="zh-CN" altLang="en-US" sz="1200">
                <a:solidFill>
                  <a:srgbClr val="0089E1"/>
                </a:solidFill>
                <a:latin typeface="微软雅黑" pitchFamily="34" charset="-122"/>
                <a:ea typeface="微软雅黑" pitchFamily="34" charset="-122"/>
              </a:rPr>
              <a:t>详细资料的记录，使品管人员问题的分析与处理时间大为缩短</a:t>
            </a:r>
          </a:p>
        </p:txBody>
      </p:sp>
      <p:sp>
        <p:nvSpPr>
          <p:cNvPr id="43027" name="Line 21"/>
          <p:cNvSpPr>
            <a:spLocks noChangeShapeType="1"/>
          </p:cNvSpPr>
          <p:nvPr/>
        </p:nvSpPr>
        <p:spPr bwMode="auto">
          <a:xfrm flipV="1">
            <a:off x="2987675" y="1030288"/>
            <a:ext cx="0" cy="360362"/>
          </a:xfrm>
          <a:prstGeom prst="line">
            <a:avLst/>
          </a:prstGeom>
          <a:noFill/>
          <a:ln w="44450">
            <a:solidFill>
              <a:srgbClr val="0070C0"/>
            </a:solidFill>
            <a:round/>
            <a:headEnd/>
            <a:tailEnd type="triangle" w="med" len="med"/>
          </a:ln>
        </p:spPr>
        <p:txBody>
          <a:bodyPr/>
          <a:lstStyle/>
          <a:p>
            <a:endParaRPr lang="zh-CN" altLang="en-US"/>
          </a:p>
        </p:txBody>
      </p:sp>
      <p:sp>
        <p:nvSpPr>
          <p:cNvPr id="43028" name="Line 22"/>
          <p:cNvSpPr>
            <a:spLocks noChangeShapeType="1"/>
          </p:cNvSpPr>
          <p:nvPr/>
        </p:nvSpPr>
        <p:spPr bwMode="auto">
          <a:xfrm flipV="1">
            <a:off x="7162800" y="768350"/>
            <a:ext cx="0" cy="360363"/>
          </a:xfrm>
          <a:prstGeom prst="line">
            <a:avLst/>
          </a:prstGeom>
          <a:noFill/>
          <a:ln w="44450">
            <a:solidFill>
              <a:srgbClr val="0070C0"/>
            </a:solidFill>
            <a:round/>
            <a:headEnd/>
            <a:tailEnd type="triangle" w="med" len="med"/>
          </a:ln>
        </p:spPr>
        <p:txBody>
          <a:bodyPr/>
          <a:lstStyle/>
          <a:p>
            <a:endParaRPr lang="zh-CN" altLang="en-US"/>
          </a:p>
        </p:txBody>
      </p:sp>
      <p:sp>
        <p:nvSpPr>
          <p:cNvPr id="43029" name="Line 23"/>
          <p:cNvSpPr>
            <a:spLocks noChangeShapeType="1"/>
          </p:cNvSpPr>
          <p:nvPr/>
        </p:nvSpPr>
        <p:spPr bwMode="auto">
          <a:xfrm flipV="1">
            <a:off x="8351838" y="2787650"/>
            <a:ext cx="0" cy="360363"/>
          </a:xfrm>
          <a:prstGeom prst="line">
            <a:avLst/>
          </a:prstGeom>
          <a:noFill/>
          <a:ln w="44450">
            <a:solidFill>
              <a:srgbClr val="0070C0"/>
            </a:solidFill>
            <a:round/>
            <a:headEnd/>
            <a:tailEnd type="triangle" w="med" len="med"/>
          </a:ln>
        </p:spPr>
        <p:txBody>
          <a:bodyPr/>
          <a:lstStyle/>
          <a:p>
            <a:endParaRPr lang="zh-CN" altLang="en-US"/>
          </a:p>
        </p:txBody>
      </p:sp>
      <p:sp>
        <p:nvSpPr>
          <p:cNvPr id="43030" name="Line 24"/>
          <p:cNvSpPr>
            <a:spLocks noChangeShapeType="1"/>
          </p:cNvSpPr>
          <p:nvPr/>
        </p:nvSpPr>
        <p:spPr bwMode="auto">
          <a:xfrm flipV="1">
            <a:off x="4078288" y="3435350"/>
            <a:ext cx="0" cy="360363"/>
          </a:xfrm>
          <a:prstGeom prst="line">
            <a:avLst/>
          </a:prstGeom>
          <a:noFill/>
          <a:ln w="44450">
            <a:solidFill>
              <a:srgbClr val="0070C0"/>
            </a:solidFill>
            <a:round/>
            <a:headEnd/>
            <a:tailEnd type="triangle" w="med" len="med"/>
          </a:ln>
        </p:spPr>
        <p:txBody>
          <a:bodyPr/>
          <a:lstStyle/>
          <a:p>
            <a:endParaRPr lang="zh-CN" altLang="en-US"/>
          </a:p>
        </p:txBody>
      </p:sp>
    </p:spTree>
    <p:extLst>
      <p:ext uri="{BB962C8B-B14F-4D97-AF65-F5344CB8AC3E}">
        <p14:creationId xmlns:p14="http://schemas.microsoft.com/office/powerpoint/2010/main" val="3897579054"/>
      </p:ext>
    </p:extLst>
  </p:cSld>
  <p:clrMapOvr>
    <a:masterClrMapping/>
  </p:clrMapOvr>
  <p:transition spd="slow" advTm="11000">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000" dirty="0" err="1"/>
              <a:t>Blossim</a:t>
            </a:r>
            <a:r>
              <a:rPr lang="en-US" altLang="zh-CN" sz="2000" dirty="0"/>
              <a:t> </a:t>
            </a:r>
            <a:r>
              <a:rPr lang="zh-CN" altLang="en-US" sz="2000" dirty="0"/>
              <a:t>工厂信息化总体架构</a:t>
            </a:r>
            <a:endParaRPr lang="en-US" altLang="en-US" sz="2000" dirty="0"/>
          </a:p>
        </p:txBody>
      </p:sp>
      <p:pic>
        <p:nvPicPr>
          <p:cNvPr id="3" name="图片 2">
            <a:extLst>
              <a:ext uri="{FF2B5EF4-FFF2-40B4-BE49-F238E27FC236}">
                <a16:creationId xmlns:a16="http://schemas.microsoft.com/office/drawing/2014/main" id="{8822B9DF-565B-4A91-B2E3-AA07CD97B875}"/>
              </a:ext>
            </a:extLst>
          </p:cNvPr>
          <p:cNvPicPr>
            <a:picLocks noChangeAspect="1"/>
          </p:cNvPicPr>
          <p:nvPr/>
        </p:nvPicPr>
        <p:blipFill>
          <a:blip r:embed="rId2"/>
          <a:stretch>
            <a:fillRect/>
          </a:stretch>
        </p:blipFill>
        <p:spPr>
          <a:xfrm>
            <a:off x="906977" y="699542"/>
            <a:ext cx="6865224" cy="4176464"/>
          </a:xfrm>
          <a:prstGeom prst="rect">
            <a:avLst/>
          </a:prstGeom>
        </p:spPr>
      </p:pic>
    </p:spTree>
    <p:extLst>
      <p:ext uri="{BB962C8B-B14F-4D97-AF65-F5344CB8AC3E}">
        <p14:creationId xmlns:p14="http://schemas.microsoft.com/office/powerpoint/2010/main" val="1457667110"/>
      </p:ext>
    </p:extLst>
  </p:cSld>
  <p:clrMapOvr>
    <a:masterClrMapping/>
  </p:clrMapOvr>
  <p:transition spd="slow" advTm="7000">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err="1">
                <a:solidFill>
                  <a:srgbClr val="787878"/>
                </a:solidFill>
                <a:latin typeface="微软雅黑" charset="0"/>
                <a:ea typeface="微软雅黑" charset="0"/>
                <a:sym typeface="微软雅黑" charset="0"/>
              </a:rPr>
              <a:t>Blossim</a:t>
            </a:r>
            <a:r>
              <a:rPr lang="en-US" altLang="zh-CN" dirty="0">
                <a:solidFill>
                  <a:srgbClr val="787878"/>
                </a:solidFill>
                <a:latin typeface="微软雅黑" charset="0"/>
                <a:ea typeface="微软雅黑" charset="0"/>
                <a:sym typeface="微软雅黑" charset="0"/>
              </a:rPr>
              <a:t> </a:t>
            </a:r>
            <a:r>
              <a:rPr lang="zh-CN" altLang="en-US" dirty="0">
                <a:solidFill>
                  <a:srgbClr val="787878"/>
                </a:solidFill>
                <a:latin typeface="微软雅黑" charset="0"/>
                <a:ea typeface="微软雅黑" charset="0"/>
                <a:sym typeface="微软雅黑" charset="0"/>
              </a:rPr>
              <a:t>总体系统业务框架</a:t>
            </a:r>
            <a:endParaRPr lang="en-US" dirty="0">
              <a:solidFill>
                <a:srgbClr val="787878"/>
              </a:solidFill>
            </a:endParaRPr>
          </a:p>
        </p:txBody>
      </p:sp>
      <p:pic>
        <p:nvPicPr>
          <p:cNvPr id="7"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124" y="792008"/>
            <a:ext cx="8233340" cy="3523766"/>
          </a:xfrm>
          <a:prstGeom prst="rect">
            <a:avLst/>
          </a:prstGeom>
        </p:spPr>
      </p:pic>
      <p:sp>
        <p:nvSpPr>
          <p:cNvPr id="3" name="文本框 2">
            <a:extLst>
              <a:ext uri="{FF2B5EF4-FFF2-40B4-BE49-F238E27FC236}">
                <a16:creationId xmlns:a16="http://schemas.microsoft.com/office/drawing/2014/main" id="{4BF1803E-699B-4BF4-9D37-0ADB83E7FE93}"/>
              </a:ext>
            </a:extLst>
          </p:cNvPr>
          <p:cNvSpPr txBox="1"/>
          <p:nvPr/>
        </p:nvSpPr>
        <p:spPr>
          <a:xfrm>
            <a:off x="125760" y="4537452"/>
            <a:ext cx="8892480" cy="338554"/>
          </a:xfrm>
          <a:prstGeom prst="rect">
            <a:avLst/>
          </a:prstGeom>
          <a:solidFill>
            <a:schemeClr val="tx2">
              <a:lumMod val="40000"/>
              <a:lumOff val="60000"/>
            </a:schemeClr>
          </a:solidFill>
        </p:spPr>
        <p:txBody>
          <a:bodyPr wrap="square" rtlCol="0">
            <a:spAutoFit/>
          </a:bodyPr>
          <a:lstStyle/>
          <a:p>
            <a:pPr algn="ctr"/>
            <a:r>
              <a:rPr lang="zh-CN" altLang="en-US" sz="1600" dirty="0">
                <a:solidFill>
                  <a:schemeClr val="bg2"/>
                </a:solidFill>
              </a:rPr>
              <a:t>标准系统可实现生产计划、物料管理、生产管理、质量追溯、生产可视化等各环节的一体化管理</a:t>
            </a:r>
          </a:p>
        </p:txBody>
      </p:sp>
    </p:spTree>
    <p:extLst>
      <p:ext uri="{BB962C8B-B14F-4D97-AF65-F5344CB8AC3E}">
        <p14:creationId xmlns:p14="http://schemas.microsoft.com/office/powerpoint/2010/main" val="214492436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0"/>
          <p:cNvSpPr>
            <a:spLocks noChangeAspect="1"/>
          </p:cNvSpPr>
          <p:nvPr/>
        </p:nvSpPr>
        <p:spPr>
          <a:xfrm>
            <a:off x="3616281" y="847112"/>
            <a:ext cx="1455405" cy="158535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4" name="组合 3"/>
          <p:cNvGrpSpPr/>
          <p:nvPr/>
        </p:nvGrpSpPr>
        <p:grpSpPr>
          <a:xfrm>
            <a:off x="3319076" y="2768771"/>
            <a:ext cx="2765092" cy="1016689"/>
            <a:chOff x="793766" y="1740306"/>
            <a:chExt cx="1473900" cy="1016688"/>
          </a:xfrm>
        </p:grpSpPr>
        <p:sp>
          <p:nvSpPr>
            <p:cNvPr id="5" name="TextBox 4"/>
            <p:cNvSpPr txBox="1"/>
            <p:nvPr/>
          </p:nvSpPr>
          <p:spPr>
            <a:xfrm>
              <a:off x="793766" y="1740306"/>
              <a:ext cx="1473900" cy="646330"/>
            </a:xfrm>
            <a:prstGeom prst="rect">
              <a:avLst/>
            </a:prstGeom>
            <a:noFill/>
          </p:spPr>
          <p:txBody>
            <a:bodyPr wrap="square" lIns="0" rIns="0" rtlCol="0">
              <a:spAutoFit/>
            </a:bodyPr>
            <a:lstStyle/>
            <a:p>
              <a:pPr algn="ctr"/>
              <a:r>
                <a:rPr lang="en-US" altLang="zh-CN" sz="3600" b="1" dirty="0" err="1">
                  <a:solidFill>
                    <a:schemeClr val="tx1">
                      <a:lumMod val="75000"/>
                      <a:lumOff val="25000"/>
                    </a:schemeClr>
                  </a:solidFill>
                </a:rPr>
                <a:t>EasyFab</a:t>
              </a:r>
              <a:endParaRPr lang="zh-CN" altLang="en-US" sz="3600" b="1" dirty="0">
                <a:solidFill>
                  <a:schemeClr val="tx1">
                    <a:lumMod val="75000"/>
                    <a:lumOff val="25000"/>
                  </a:schemeClr>
                </a:solidFill>
              </a:endParaRPr>
            </a:p>
          </p:txBody>
        </p:sp>
        <p:sp>
          <p:nvSpPr>
            <p:cNvPr id="6" name="TextBox 5"/>
            <p:cNvSpPr txBox="1"/>
            <p:nvPr/>
          </p:nvSpPr>
          <p:spPr>
            <a:xfrm>
              <a:off x="793766" y="2418440"/>
              <a:ext cx="1473900" cy="338554"/>
            </a:xfrm>
            <a:prstGeom prst="rect">
              <a:avLst/>
            </a:prstGeom>
            <a:noFill/>
          </p:spPr>
          <p:txBody>
            <a:bodyPr wrap="square" rtlCol="0">
              <a:spAutoFit/>
            </a:bodyPr>
            <a:lstStyle/>
            <a:p>
              <a:pPr algn="ctr"/>
              <a:r>
                <a:rPr lang="en-US" altLang="zh-CN" sz="1600" dirty="0">
                  <a:solidFill>
                    <a:srgbClr val="0089E1"/>
                  </a:solidFill>
                </a:rPr>
                <a:t>Introduction</a:t>
              </a:r>
              <a:endParaRPr lang="zh-CN" altLang="en-US" sz="1600" dirty="0">
                <a:solidFill>
                  <a:srgbClr val="0089E1"/>
                </a:solidFill>
              </a:endParaRPr>
            </a:p>
          </p:txBody>
        </p:sp>
      </p:grpSp>
      <p:sp>
        <p:nvSpPr>
          <p:cNvPr id="13" name="椭圆 12"/>
          <p:cNvSpPr/>
          <p:nvPr/>
        </p:nvSpPr>
        <p:spPr>
          <a:xfrm>
            <a:off x="6276339" y="410822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 name="椭圆 13"/>
          <p:cNvSpPr/>
          <p:nvPr/>
        </p:nvSpPr>
        <p:spPr>
          <a:xfrm>
            <a:off x="8436579" y="384359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 name="椭圆 14"/>
          <p:cNvSpPr/>
          <p:nvPr/>
        </p:nvSpPr>
        <p:spPr>
          <a:xfrm>
            <a:off x="1947459" y="4716088"/>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 name="椭圆 15"/>
          <p:cNvSpPr>
            <a:spLocks noChangeAspect="1"/>
          </p:cNvSpPr>
          <p:nvPr/>
        </p:nvSpPr>
        <p:spPr>
          <a:xfrm>
            <a:off x="4752913" y="4607323"/>
            <a:ext cx="576000" cy="576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 name="椭圆 16"/>
          <p:cNvSpPr>
            <a:spLocks noChangeAspect="1"/>
          </p:cNvSpPr>
          <p:nvPr/>
        </p:nvSpPr>
        <p:spPr>
          <a:xfrm>
            <a:off x="7753448" y="4716088"/>
            <a:ext cx="648000" cy="648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 name="椭圆 17"/>
          <p:cNvSpPr>
            <a:spLocks noChangeAspect="1"/>
          </p:cNvSpPr>
          <p:nvPr/>
        </p:nvSpPr>
        <p:spPr>
          <a:xfrm>
            <a:off x="5412339" y="4932088"/>
            <a:ext cx="864000" cy="864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 name="椭圆 18"/>
          <p:cNvSpPr>
            <a:spLocks noChangeAspect="1"/>
          </p:cNvSpPr>
          <p:nvPr/>
        </p:nvSpPr>
        <p:spPr>
          <a:xfrm>
            <a:off x="3160392" y="4327715"/>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 name="椭圆 19"/>
          <p:cNvSpPr>
            <a:spLocks noChangeAspect="1"/>
          </p:cNvSpPr>
          <p:nvPr/>
        </p:nvSpPr>
        <p:spPr>
          <a:xfrm>
            <a:off x="1259632" y="4607087"/>
            <a:ext cx="504000" cy="504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 name="椭圆 20"/>
          <p:cNvSpPr>
            <a:spLocks noChangeAspect="1"/>
          </p:cNvSpPr>
          <p:nvPr/>
        </p:nvSpPr>
        <p:spPr>
          <a:xfrm>
            <a:off x="755632" y="5029883"/>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 name="椭圆 21"/>
          <p:cNvSpPr>
            <a:spLocks noChangeAspect="1"/>
          </p:cNvSpPr>
          <p:nvPr/>
        </p:nvSpPr>
        <p:spPr>
          <a:xfrm>
            <a:off x="251520" y="4891383"/>
            <a:ext cx="324000" cy="32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 name="椭圆 22"/>
          <p:cNvSpPr>
            <a:spLocks noChangeAspect="1"/>
          </p:cNvSpPr>
          <p:nvPr/>
        </p:nvSpPr>
        <p:spPr>
          <a:xfrm>
            <a:off x="3927567" y="4512812"/>
            <a:ext cx="252000" cy="252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 name="椭圆 23"/>
          <p:cNvSpPr>
            <a:spLocks noChangeAspect="1"/>
          </p:cNvSpPr>
          <p:nvPr/>
        </p:nvSpPr>
        <p:spPr>
          <a:xfrm>
            <a:off x="4382073" y="4283387"/>
            <a:ext cx="252000" cy="252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5" name="椭圆 24"/>
          <p:cNvSpPr>
            <a:spLocks noChangeAspect="1"/>
          </p:cNvSpPr>
          <p:nvPr/>
        </p:nvSpPr>
        <p:spPr>
          <a:xfrm>
            <a:off x="71520" y="4697868"/>
            <a:ext cx="180000" cy="180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nvGrpSpPr>
          <p:cNvPr id="2" name="组合 1"/>
          <p:cNvGrpSpPr/>
          <p:nvPr/>
        </p:nvGrpSpPr>
        <p:grpSpPr>
          <a:xfrm>
            <a:off x="4161788" y="715606"/>
            <a:ext cx="1677546" cy="1828848"/>
            <a:chOff x="4161788" y="-1909414"/>
            <a:chExt cx="1677546" cy="1828848"/>
          </a:xfrm>
        </p:grpSpPr>
        <p:sp>
          <p:nvSpPr>
            <p:cNvPr id="28" name="矩形 10"/>
            <p:cNvSpPr>
              <a:spLocks noChangeAspect="1"/>
            </p:cNvSpPr>
            <p:nvPr/>
          </p:nvSpPr>
          <p:spPr>
            <a:xfrm>
              <a:off x="4161788" y="-1909414"/>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0" name="KSO_Shape"/>
            <p:cNvSpPr>
              <a:spLocks noChangeAspect="1"/>
            </p:cNvSpPr>
            <p:nvPr/>
          </p:nvSpPr>
          <p:spPr bwMode="auto">
            <a:xfrm>
              <a:off x="4664647" y="-1331465"/>
              <a:ext cx="671829" cy="672951"/>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0089E1"/>
              </a:gs>
              <a:gs pos="100000">
                <a:schemeClr val="accent6">
                  <a:lumMod val="75000"/>
                </a:schemeClr>
              </a:gs>
              <a:gs pos="0">
                <a:schemeClr val="accent6">
                  <a:lumMod val="60000"/>
                  <a:lumOff val="40000"/>
                </a:schemeClr>
              </a:gs>
            </a:gsLst>
            <a:lin ang="18900000" scaled="0"/>
            <a:tileRect/>
          </a:gradFill>
          <a:ln w="15875">
            <a:gradFill>
              <a:gsLst>
                <a:gs pos="50000">
                  <a:srgbClr val="0089E1"/>
                </a:gs>
                <a:gs pos="100000">
                  <a:schemeClr val="accent6">
                    <a:lumMod val="75000"/>
                  </a:schemeClr>
                </a:gs>
                <a:gs pos="0">
                  <a:schemeClr val="accent6">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dirty="0">
                <a:solidFill>
                  <a:prstClr val="white"/>
                </a:solidFill>
                <a:latin typeface="Impact" panose="020B0806030902050204" pitchFamily="34" charset="0"/>
              </a:rPr>
              <a:t>02</a:t>
            </a:r>
            <a:endParaRPr lang="zh-CN" altLang="en-US" sz="3600" dirty="0">
              <a:solidFill>
                <a:prstClr val="white"/>
              </a:solidFill>
              <a:latin typeface="Impact" panose="020B0806030902050204" pitchFamily="34" charset="0"/>
            </a:endParaRPr>
          </a:p>
        </p:txBody>
      </p:sp>
    </p:spTree>
    <p:extLst>
      <p:ext uri="{BB962C8B-B14F-4D97-AF65-F5344CB8AC3E}">
        <p14:creationId xmlns:p14="http://schemas.microsoft.com/office/powerpoint/2010/main" val="3367353300"/>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0F98E-6A8B-4D0B-B759-82B69490B679}"/>
              </a:ext>
            </a:extLst>
          </p:cNvPr>
          <p:cNvSpPr>
            <a:spLocks noGrp="1"/>
          </p:cNvSpPr>
          <p:nvPr>
            <p:ph type="title"/>
          </p:nvPr>
        </p:nvSpPr>
        <p:spPr/>
        <p:txBody>
          <a:bodyPr/>
          <a:lstStyle/>
          <a:p>
            <a:r>
              <a:rPr lang="en-US" altLang="zh-CN" dirty="0"/>
              <a:t>Easy Fab </a:t>
            </a:r>
            <a:r>
              <a:rPr lang="zh-CN" altLang="en-US" dirty="0"/>
              <a:t>管理的信息流</a:t>
            </a:r>
          </a:p>
        </p:txBody>
      </p:sp>
      <p:pic>
        <p:nvPicPr>
          <p:cNvPr id="4" name="Picture 3">
            <a:extLst>
              <a:ext uri="{FF2B5EF4-FFF2-40B4-BE49-F238E27FC236}">
                <a16:creationId xmlns:a16="http://schemas.microsoft.com/office/drawing/2014/main" id="{D2002C33-F565-4D24-BC18-AD15101E1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15566"/>
            <a:ext cx="8482542"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786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p:txBody>
          <a:bodyPr/>
          <a:lstStyle/>
          <a:p>
            <a:r>
              <a:rPr lang="en-US" altLang="zh-CN" sz="2000" dirty="0" err="1"/>
              <a:t>EasyFab</a:t>
            </a:r>
            <a:r>
              <a:rPr lang="en-US" altLang="zh-CN" sz="2000" dirty="0"/>
              <a:t> </a:t>
            </a:r>
            <a:r>
              <a:rPr lang="zh-CN" altLang="en-US" sz="2000" dirty="0"/>
              <a:t>系统导入关键目标</a:t>
            </a:r>
          </a:p>
        </p:txBody>
      </p:sp>
      <p:sp>
        <p:nvSpPr>
          <p:cNvPr id="8" name="矩形 7"/>
          <p:cNvSpPr/>
          <p:nvPr/>
        </p:nvSpPr>
        <p:spPr>
          <a:xfrm>
            <a:off x="906977" y="615048"/>
            <a:ext cx="5472608" cy="3609065"/>
          </a:xfrm>
          <a:prstGeom prst="rect">
            <a:avLst/>
          </a:prstGeom>
        </p:spPr>
        <p:txBody>
          <a:bodyPr wrap="square">
            <a:spAutoFit/>
          </a:bodyPr>
          <a:lstStyle/>
          <a:p>
            <a:pPr>
              <a:lnSpc>
                <a:spcPct val="150000"/>
              </a:lnSpc>
            </a:pPr>
            <a:r>
              <a:rPr lang="zh-CN" altLang="en-US" sz="1400" dirty="0">
                <a:latin typeface="+mn-ea"/>
                <a:cs typeface="Arial" panose="020B0604020202020204" pitchFamily="34" charset="0"/>
              </a:rPr>
              <a:t>标准基础业务阶段通过</a:t>
            </a:r>
            <a:r>
              <a:rPr lang="en-US" altLang="zh-CN" sz="1400" dirty="0">
                <a:latin typeface="+mn-ea"/>
                <a:cs typeface="Arial" panose="020B0604020202020204" pitchFamily="34" charset="0"/>
              </a:rPr>
              <a:t>MES</a:t>
            </a:r>
            <a:r>
              <a:rPr lang="zh-CN" altLang="en-US" sz="1400" dirty="0">
                <a:latin typeface="+mn-ea"/>
                <a:cs typeface="Arial" panose="020B0604020202020204" pitchFamily="34" charset="0"/>
              </a:rPr>
              <a:t>信息系统达成如下目标：</a:t>
            </a:r>
            <a:endParaRPr lang="en-US" altLang="zh-CN" sz="1400" dirty="0">
              <a:latin typeface="+mn-ea"/>
              <a:cs typeface="Arial" panose="020B0604020202020204" pitchFamily="34" charset="0"/>
            </a:endParaRPr>
          </a:p>
          <a:p>
            <a:pPr marL="285750" indent="-285750">
              <a:lnSpc>
                <a:spcPct val="150000"/>
              </a:lnSpc>
              <a:buFont typeface="Wingdings" panose="05000000000000000000" pitchFamily="2" charset="2"/>
              <a:buChar char="u"/>
            </a:pPr>
            <a:r>
              <a:rPr lang="zh-CN" altLang="en-US" sz="1400" dirty="0">
                <a:latin typeface="+mn-ea"/>
                <a:cs typeface="Arial" panose="020B0604020202020204" pitchFamily="34" charset="0"/>
              </a:rPr>
              <a:t>实现仓储物流业务流程信息贯通</a:t>
            </a:r>
            <a:endParaRPr lang="en-US" altLang="zh-CN" sz="1400" dirty="0">
              <a:latin typeface="+mn-ea"/>
              <a:cs typeface="Arial" panose="020B0604020202020204" pitchFamily="34" charset="0"/>
            </a:endParaRPr>
          </a:p>
          <a:p>
            <a:pPr marL="285750" indent="-285750">
              <a:lnSpc>
                <a:spcPct val="150000"/>
              </a:lnSpc>
              <a:buFont typeface="Wingdings" panose="05000000000000000000" pitchFamily="2" charset="2"/>
              <a:buChar char="u"/>
            </a:pPr>
            <a:r>
              <a:rPr lang="zh-CN" altLang="en-US" sz="1400" dirty="0">
                <a:latin typeface="+mn-ea"/>
                <a:cs typeface="Arial" panose="020B0604020202020204" pitchFamily="34" charset="0"/>
              </a:rPr>
              <a:t>实现关键物料及成品的先进先出管理</a:t>
            </a:r>
            <a:endParaRPr lang="en-US" altLang="zh-CN" sz="1400" dirty="0">
              <a:latin typeface="+mn-ea"/>
              <a:cs typeface="Arial" panose="020B0604020202020204" pitchFamily="34" charset="0"/>
            </a:endParaRPr>
          </a:p>
          <a:p>
            <a:pPr marL="285750" indent="-285750">
              <a:lnSpc>
                <a:spcPct val="150000"/>
              </a:lnSpc>
              <a:buFont typeface="Wingdings" panose="05000000000000000000" pitchFamily="2" charset="2"/>
              <a:buChar char="u"/>
            </a:pPr>
            <a:r>
              <a:rPr lang="zh-CN" altLang="en-US" sz="1400" dirty="0">
                <a:latin typeface="+mn-ea"/>
                <a:cs typeface="Arial" panose="020B0604020202020204" pitchFamily="34" charset="0"/>
              </a:rPr>
              <a:t>实现原料收发、</a:t>
            </a:r>
            <a:r>
              <a:rPr lang="en-US" altLang="zh-CN" sz="1400" dirty="0">
                <a:latin typeface="+mn-ea"/>
                <a:cs typeface="Arial" panose="020B0604020202020204" pitchFamily="34" charset="0"/>
              </a:rPr>
              <a:t>IQC</a:t>
            </a:r>
          </a:p>
          <a:p>
            <a:pPr marL="285750" indent="-285750">
              <a:lnSpc>
                <a:spcPct val="150000"/>
              </a:lnSpc>
              <a:buFont typeface="Wingdings" panose="05000000000000000000" pitchFamily="2" charset="2"/>
              <a:buChar char="u"/>
            </a:pPr>
            <a:r>
              <a:rPr lang="zh-CN" altLang="en-US" sz="1400" dirty="0">
                <a:latin typeface="+mn-ea"/>
                <a:cs typeface="Arial" panose="020B0604020202020204" pitchFamily="34" charset="0"/>
              </a:rPr>
              <a:t>实现成品入库、发货</a:t>
            </a:r>
            <a:endParaRPr lang="en-US" altLang="zh-CN" sz="1400" dirty="0">
              <a:latin typeface="+mn-ea"/>
              <a:cs typeface="Arial" panose="020B0604020202020204" pitchFamily="34" charset="0"/>
            </a:endParaRPr>
          </a:p>
          <a:p>
            <a:pPr marL="285750" indent="-285750">
              <a:lnSpc>
                <a:spcPct val="150000"/>
              </a:lnSpc>
              <a:buFont typeface="Wingdings" panose="05000000000000000000" pitchFamily="2" charset="2"/>
              <a:buChar char="u"/>
            </a:pPr>
            <a:r>
              <a:rPr lang="zh-CN" altLang="en-US" sz="1400" dirty="0">
                <a:latin typeface="+mn-ea"/>
                <a:cs typeface="Arial" panose="020B0604020202020204" pitchFamily="34" charset="0"/>
              </a:rPr>
              <a:t>实现生产业务流程信息贯通</a:t>
            </a:r>
            <a:endParaRPr lang="en-US" altLang="zh-CN" sz="1400" dirty="0">
              <a:latin typeface="+mn-ea"/>
              <a:cs typeface="Arial" panose="020B0604020202020204" pitchFamily="34" charset="0"/>
            </a:endParaRPr>
          </a:p>
          <a:p>
            <a:pPr marL="285750" indent="-285750">
              <a:lnSpc>
                <a:spcPct val="150000"/>
              </a:lnSpc>
              <a:buFont typeface="Wingdings" panose="05000000000000000000" pitchFamily="2" charset="2"/>
              <a:buChar char="u"/>
            </a:pPr>
            <a:r>
              <a:rPr lang="zh-CN" altLang="en-US" sz="1400" dirty="0">
                <a:latin typeface="+mn-ea"/>
                <a:cs typeface="Arial" panose="020B0604020202020204" pitchFamily="34" charset="0"/>
              </a:rPr>
              <a:t>实现生产过程的人、机、物、法的防错及信息采集</a:t>
            </a:r>
            <a:endParaRPr lang="en-US" altLang="zh-CN" sz="1400" dirty="0">
              <a:latin typeface="+mn-ea"/>
              <a:cs typeface="Arial" panose="020B0604020202020204" pitchFamily="34" charset="0"/>
            </a:endParaRPr>
          </a:p>
          <a:p>
            <a:pPr marL="285750" indent="-285750">
              <a:lnSpc>
                <a:spcPct val="150000"/>
              </a:lnSpc>
              <a:buFont typeface="Wingdings" panose="05000000000000000000" pitchFamily="2" charset="2"/>
              <a:buChar char="u"/>
            </a:pPr>
            <a:r>
              <a:rPr lang="zh-CN" altLang="en-US" sz="1400" dirty="0">
                <a:latin typeface="+mn-ea"/>
                <a:cs typeface="Arial" panose="020B0604020202020204" pitchFamily="34" charset="0"/>
              </a:rPr>
              <a:t>实现关键质量控制点的自动防错、防呆</a:t>
            </a:r>
            <a:endParaRPr lang="en-US" altLang="zh-CN" sz="1400" dirty="0">
              <a:latin typeface="+mn-ea"/>
              <a:cs typeface="Arial" panose="020B0604020202020204" pitchFamily="34" charset="0"/>
            </a:endParaRPr>
          </a:p>
          <a:p>
            <a:pPr marL="285750" indent="-285750">
              <a:lnSpc>
                <a:spcPct val="150000"/>
              </a:lnSpc>
              <a:buFont typeface="Wingdings" panose="05000000000000000000" pitchFamily="2" charset="2"/>
              <a:buChar char="u"/>
            </a:pPr>
            <a:r>
              <a:rPr lang="zh-CN" altLang="en-US" sz="1400" dirty="0">
                <a:latin typeface="+mn-ea"/>
                <a:cs typeface="Arial" panose="020B0604020202020204" pitchFamily="34" charset="0"/>
              </a:rPr>
              <a:t>实现生产各环节信息透明化实时化</a:t>
            </a:r>
            <a:endParaRPr lang="en-US" altLang="zh-CN" sz="1400" dirty="0">
              <a:latin typeface="+mn-ea"/>
              <a:cs typeface="Arial" panose="020B0604020202020204" pitchFamily="34" charset="0"/>
            </a:endParaRPr>
          </a:p>
          <a:p>
            <a:pPr marL="285750" indent="-285750">
              <a:lnSpc>
                <a:spcPct val="150000"/>
              </a:lnSpc>
              <a:buFont typeface="Wingdings" panose="05000000000000000000" pitchFamily="2" charset="2"/>
              <a:buChar char="u"/>
            </a:pPr>
            <a:r>
              <a:rPr lang="zh-CN" altLang="en-US" sz="1400" dirty="0">
                <a:latin typeface="+mn-ea"/>
                <a:cs typeface="Arial" panose="020B0604020202020204" pitchFamily="34" charset="0"/>
              </a:rPr>
              <a:t>实现对生产工艺以及设备状态的监视及预警</a:t>
            </a:r>
            <a:endParaRPr lang="en-US" altLang="zh-CN" sz="1400" dirty="0">
              <a:latin typeface="+mn-ea"/>
              <a:cs typeface="Arial" panose="020B0604020202020204" pitchFamily="34" charset="0"/>
            </a:endParaRPr>
          </a:p>
          <a:p>
            <a:pPr marL="285750" indent="-285750">
              <a:lnSpc>
                <a:spcPct val="150000"/>
              </a:lnSpc>
              <a:buFont typeface="Wingdings" panose="05000000000000000000" pitchFamily="2" charset="2"/>
              <a:buChar char="u"/>
            </a:pPr>
            <a:r>
              <a:rPr lang="zh-CN" altLang="en-US" sz="1400" dirty="0">
                <a:latin typeface="+mn-ea"/>
                <a:cs typeface="Arial" panose="020B0604020202020204" pitchFamily="34" charset="0"/>
              </a:rPr>
              <a:t>实现生产关键信息的追溯</a:t>
            </a:r>
            <a:endParaRPr lang="en-US" altLang="zh-CN" sz="1400" dirty="0">
              <a:latin typeface="+mn-ea"/>
              <a:cs typeface="Arial" panose="020B0604020202020204" pitchFamily="34" charset="0"/>
            </a:endParaRPr>
          </a:p>
        </p:txBody>
      </p:sp>
      <p:grpSp>
        <p:nvGrpSpPr>
          <p:cNvPr id="4" name="组合 3">
            <a:extLst>
              <a:ext uri="{FF2B5EF4-FFF2-40B4-BE49-F238E27FC236}">
                <a16:creationId xmlns:a16="http://schemas.microsoft.com/office/drawing/2014/main" id="{F2EF211C-8051-4B74-B374-57B6A338B7D4}"/>
              </a:ext>
            </a:extLst>
          </p:cNvPr>
          <p:cNvGrpSpPr/>
          <p:nvPr/>
        </p:nvGrpSpPr>
        <p:grpSpPr>
          <a:xfrm>
            <a:off x="5374351" y="1487755"/>
            <a:ext cx="3595428" cy="978120"/>
            <a:chOff x="546100" y="2728913"/>
            <a:chExt cx="4021138" cy="954107"/>
          </a:xfrm>
        </p:grpSpPr>
        <p:grpSp>
          <p:nvGrpSpPr>
            <p:cNvPr id="5" name="组合 38">
              <a:extLst>
                <a:ext uri="{FF2B5EF4-FFF2-40B4-BE49-F238E27FC236}">
                  <a16:creationId xmlns:a16="http://schemas.microsoft.com/office/drawing/2014/main" id="{EFFA3565-A31D-4245-AADC-6FB7F5EA28A5}"/>
                </a:ext>
              </a:extLst>
            </p:cNvPr>
            <p:cNvGrpSpPr>
              <a:grpSpLocks/>
            </p:cNvGrpSpPr>
            <p:nvPr/>
          </p:nvGrpSpPr>
          <p:grpSpPr bwMode="auto">
            <a:xfrm>
              <a:off x="546100" y="2728913"/>
              <a:ext cx="4021138" cy="954107"/>
              <a:chOff x="495758" y="1322024"/>
              <a:chExt cx="4021158" cy="954249"/>
            </a:xfrm>
          </p:grpSpPr>
          <p:sp>
            <p:nvSpPr>
              <p:cNvPr id="7" name="TextBox 79">
                <a:extLst>
                  <a:ext uri="{FF2B5EF4-FFF2-40B4-BE49-F238E27FC236}">
                    <a16:creationId xmlns:a16="http://schemas.microsoft.com/office/drawing/2014/main" id="{D6C97985-03DD-44E9-814D-7C08CFE6D9E2}"/>
                  </a:ext>
                </a:extLst>
              </p:cNvPr>
              <p:cNvSpPr txBox="1"/>
              <p:nvPr/>
            </p:nvSpPr>
            <p:spPr>
              <a:xfrm>
                <a:off x="495758" y="1322024"/>
                <a:ext cx="4021158" cy="954249"/>
              </a:xfrm>
              <a:prstGeom prst="rect">
                <a:avLst/>
              </a:prstGeom>
              <a:noFill/>
              <a:ln>
                <a:solidFill>
                  <a:sysClr val="windowText" lastClr="000000">
                    <a:lumMod val="65000"/>
                    <a:lumOff val="35000"/>
                  </a:sysClr>
                </a:solidFill>
              </a:ln>
              <a:effectLst>
                <a:outerShdw blurRad="50800" dist="38100" dir="2700000" algn="tl" rotWithShape="0">
                  <a:prstClr val="black">
                    <a:alpha val="40000"/>
                  </a:prstClr>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rPr>
                  <a:t>                        </a:t>
                </a:r>
                <a:endParaRPr kumimoji="0" lang="en-US" altLang="zh-CN"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9" name="TextBox 37">
                <a:extLst>
                  <a:ext uri="{FF2B5EF4-FFF2-40B4-BE49-F238E27FC236}">
                    <a16:creationId xmlns:a16="http://schemas.microsoft.com/office/drawing/2014/main" id="{A567BB5A-B4C4-45E9-B318-163EFB0E3F81}"/>
                  </a:ext>
                </a:extLst>
              </p:cNvPr>
              <p:cNvSpPr txBox="1">
                <a:spLocks noChangeArrowheads="1"/>
              </p:cNvSpPr>
              <p:nvPr/>
            </p:nvSpPr>
            <p:spPr bwMode="auto">
              <a:xfrm>
                <a:off x="2060153" y="1494975"/>
                <a:ext cx="2247210" cy="523298"/>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关键部件条码、打印、贴附、扫描记录使用信息</a:t>
                </a:r>
              </a:p>
            </p:txBody>
          </p:sp>
        </p:grpSp>
        <p:pic>
          <p:nvPicPr>
            <p:cNvPr id="6" name="Picture 3">
              <a:extLst>
                <a:ext uri="{FF2B5EF4-FFF2-40B4-BE49-F238E27FC236}">
                  <a16:creationId xmlns:a16="http://schemas.microsoft.com/office/drawing/2014/main" id="{32B65F14-9307-4C34-8DB4-CB36CAA15430}"/>
                </a:ext>
              </a:extLst>
            </p:cNvPr>
            <p:cNvPicPr>
              <a:picLocks noChangeAspect="1" noChangeArrowheads="1"/>
            </p:cNvPicPr>
            <p:nvPr/>
          </p:nvPicPr>
          <p:blipFill>
            <a:blip r:embed="rId3"/>
            <a:srcRect/>
            <a:stretch>
              <a:fillRect/>
            </a:stretch>
          </p:blipFill>
          <p:spPr bwMode="auto">
            <a:xfrm>
              <a:off x="631535" y="2753528"/>
              <a:ext cx="1258888" cy="904875"/>
            </a:xfrm>
            <a:prstGeom prst="rect">
              <a:avLst/>
            </a:prstGeom>
            <a:noFill/>
            <a:ln w="9525">
              <a:noFill/>
              <a:miter lim="800000"/>
              <a:headEnd/>
              <a:tailEnd/>
            </a:ln>
          </p:spPr>
        </p:pic>
      </p:grpSp>
      <p:grpSp>
        <p:nvGrpSpPr>
          <p:cNvPr id="10" name="组合 9">
            <a:extLst>
              <a:ext uri="{FF2B5EF4-FFF2-40B4-BE49-F238E27FC236}">
                <a16:creationId xmlns:a16="http://schemas.microsoft.com/office/drawing/2014/main" id="{DB6DD8F0-8662-436C-9105-ECDF956B3F3E}"/>
              </a:ext>
            </a:extLst>
          </p:cNvPr>
          <p:cNvGrpSpPr/>
          <p:nvPr/>
        </p:nvGrpSpPr>
        <p:grpSpPr>
          <a:xfrm>
            <a:off x="5364088" y="2870687"/>
            <a:ext cx="3585165" cy="909559"/>
            <a:chOff x="4784725" y="2728913"/>
            <a:chExt cx="4021138" cy="992188"/>
          </a:xfrm>
        </p:grpSpPr>
        <p:grpSp>
          <p:nvGrpSpPr>
            <p:cNvPr id="11" name="组合 38">
              <a:extLst>
                <a:ext uri="{FF2B5EF4-FFF2-40B4-BE49-F238E27FC236}">
                  <a16:creationId xmlns:a16="http://schemas.microsoft.com/office/drawing/2014/main" id="{F31ECEEC-30D7-4B1E-852D-462911CDFD31}"/>
                </a:ext>
              </a:extLst>
            </p:cNvPr>
            <p:cNvGrpSpPr>
              <a:grpSpLocks/>
            </p:cNvGrpSpPr>
            <p:nvPr/>
          </p:nvGrpSpPr>
          <p:grpSpPr bwMode="auto">
            <a:xfrm>
              <a:off x="4784725" y="2728913"/>
              <a:ext cx="4021138" cy="954107"/>
              <a:chOff x="495758" y="1322024"/>
              <a:chExt cx="4021158" cy="954249"/>
            </a:xfrm>
          </p:grpSpPr>
          <p:sp>
            <p:nvSpPr>
              <p:cNvPr id="13" name="TextBox 35">
                <a:extLst>
                  <a:ext uri="{FF2B5EF4-FFF2-40B4-BE49-F238E27FC236}">
                    <a16:creationId xmlns:a16="http://schemas.microsoft.com/office/drawing/2014/main" id="{437FF3D5-EF9C-457B-A9B3-1E8563D78A5E}"/>
                  </a:ext>
                </a:extLst>
              </p:cNvPr>
              <p:cNvSpPr txBox="1"/>
              <p:nvPr/>
            </p:nvSpPr>
            <p:spPr>
              <a:xfrm>
                <a:off x="495758" y="1322024"/>
                <a:ext cx="4021158" cy="954249"/>
              </a:xfrm>
              <a:prstGeom prst="rect">
                <a:avLst/>
              </a:prstGeom>
              <a:noFill/>
              <a:ln>
                <a:solidFill>
                  <a:sysClr val="windowText" lastClr="000000">
                    <a:lumMod val="65000"/>
                    <a:lumOff val="35000"/>
                  </a:sysClr>
                </a:solidFill>
              </a:ln>
              <a:effectLst>
                <a:outerShdw blurRad="50800" dist="38100" dir="2700000" algn="tl" rotWithShape="0">
                  <a:prstClr val="black">
                    <a:alpha val="40000"/>
                  </a:prstClr>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rPr>
                  <a:t>                        </a:t>
                </a:r>
                <a:endParaRPr kumimoji="0" lang="en-US" altLang="zh-CN"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14" name="TextBox 37">
                <a:extLst>
                  <a:ext uri="{FF2B5EF4-FFF2-40B4-BE49-F238E27FC236}">
                    <a16:creationId xmlns:a16="http://schemas.microsoft.com/office/drawing/2014/main" id="{5938E8A9-E9FF-42E4-86A5-3EE73382F212}"/>
                  </a:ext>
                </a:extLst>
              </p:cNvPr>
              <p:cNvSpPr txBox="1">
                <a:spLocks noChangeArrowheads="1"/>
              </p:cNvSpPr>
              <p:nvPr/>
            </p:nvSpPr>
            <p:spPr bwMode="auto">
              <a:xfrm>
                <a:off x="2060153" y="1586429"/>
                <a:ext cx="2401677" cy="523298"/>
              </a:xfrm>
              <a:prstGeom prst="rect">
                <a:avLst/>
              </a:prstGeom>
              <a:noFill/>
              <a:ln w="9525">
                <a:noFill/>
                <a:miter lim="800000"/>
                <a:headEnd/>
                <a:tailEnd/>
              </a:ln>
            </p:spPr>
            <p:txBody>
              <a:bodyPr>
                <a:spAutoFit/>
              </a:bodyPr>
              <a:lstStyle/>
              <a:p>
                <a:pPr lvl="0"/>
                <a:r>
                  <a:rPr lang="zh-CN" altLang="en-US" sz="1400" dirty="0">
                    <a:solidFill>
                      <a:sysClr val="windowText" lastClr="000000"/>
                    </a:solidFill>
                    <a:latin typeface="微软雅黑" pitchFamily="34" charset="-122"/>
                    <a:ea typeface="微软雅黑" pitchFamily="34" charset="-122"/>
                  </a:rPr>
                  <a:t>关键工序生产</a:t>
                </a: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过程和操作信息的记录</a:t>
                </a:r>
              </a:p>
            </p:txBody>
          </p:sp>
        </p:grpSp>
        <p:pic>
          <p:nvPicPr>
            <p:cNvPr id="12" name="图片 17">
              <a:extLst>
                <a:ext uri="{FF2B5EF4-FFF2-40B4-BE49-F238E27FC236}">
                  <a16:creationId xmlns:a16="http://schemas.microsoft.com/office/drawing/2014/main" id="{6A38395F-8383-444D-9609-9BA65A0EB01B}"/>
                </a:ext>
              </a:extLst>
            </p:cNvPr>
            <p:cNvPicPr>
              <a:picLocks noChangeAspect="1" noChangeArrowheads="1"/>
            </p:cNvPicPr>
            <p:nvPr/>
          </p:nvPicPr>
          <p:blipFill>
            <a:blip r:embed="rId4"/>
            <a:srcRect/>
            <a:stretch>
              <a:fillRect/>
            </a:stretch>
          </p:blipFill>
          <p:spPr bwMode="auto">
            <a:xfrm>
              <a:off x="4869430" y="2728913"/>
              <a:ext cx="1287462" cy="992188"/>
            </a:xfrm>
            <a:prstGeom prst="rect">
              <a:avLst/>
            </a:prstGeom>
            <a:noFill/>
            <a:ln w="9525">
              <a:noFill/>
              <a:miter lim="800000"/>
              <a:headEnd/>
              <a:tailEnd/>
            </a:ln>
          </p:spPr>
        </p:pic>
      </p:grpSp>
      <p:grpSp>
        <p:nvGrpSpPr>
          <p:cNvPr id="2" name="组合 1">
            <a:extLst>
              <a:ext uri="{FF2B5EF4-FFF2-40B4-BE49-F238E27FC236}">
                <a16:creationId xmlns:a16="http://schemas.microsoft.com/office/drawing/2014/main" id="{0F8B7A8E-737B-456C-9E6A-66A476A3F965}"/>
              </a:ext>
            </a:extLst>
          </p:cNvPr>
          <p:cNvGrpSpPr/>
          <p:nvPr/>
        </p:nvGrpSpPr>
        <p:grpSpPr>
          <a:xfrm>
            <a:off x="5374351" y="4109948"/>
            <a:ext cx="3585165" cy="1020598"/>
            <a:chOff x="2714715" y="4028396"/>
            <a:chExt cx="3943474" cy="1109018"/>
          </a:xfrm>
        </p:grpSpPr>
        <p:grpSp>
          <p:nvGrpSpPr>
            <p:cNvPr id="15" name="组合 38">
              <a:extLst>
                <a:ext uri="{FF2B5EF4-FFF2-40B4-BE49-F238E27FC236}">
                  <a16:creationId xmlns:a16="http://schemas.microsoft.com/office/drawing/2014/main" id="{594C8DAA-9934-4D48-9EC4-974385BA4F6F}"/>
                </a:ext>
              </a:extLst>
            </p:cNvPr>
            <p:cNvGrpSpPr>
              <a:grpSpLocks/>
            </p:cNvGrpSpPr>
            <p:nvPr/>
          </p:nvGrpSpPr>
          <p:grpSpPr bwMode="auto">
            <a:xfrm>
              <a:off x="2714715" y="4028396"/>
              <a:ext cx="3943474" cy="1109018"/>
              <a:chOff x="495758" y="1322024"/>
              <a:chExt cx="4021158" cy="954249"/>
            </a:xfrm>
          </p:grpSpPr>
          <p:sp>
            <p:nvSpPr>
              <p:cNvPr id="16" name="TextBox 35">
                <a:extLst>
                  <a:ext uri="{FF2B5EF4-FFF2-40B4-BE49-F238E27FC236}">
                    <a16:creationId xmlns:a16="http://schemas.microsoft.com/office/drawing/2014/main" id="{2DC40A6E-F7AF-4D86-9043-30A6CFF5ED3E}"/>
                  </a:ext>
                </a:extLst>
              </p:cNvPr>
              <p:cNvSpPr txBox="1"/>
              <p:nvPr/>
            </p:nvSpPr>
            <p:spPr>
              <a:xfrm>
                <a:off x="495758" y="1322024"/>
                <a:ext cx="4021158" cy="954249"/>
              </a:xfrm>
              <a:prstGeom prst="rect">
                <a:avLst/>
              </a:prstGeom>
              <a:noFill/>
              <a:ln>
                <a:solidFill>
                  <a:sysClr val="windowText" lastClr="000000">
                    <a:lumMod val="65000"/>
                    <a:lumOff val="35000"/>
                  </a:sysClr>
                </a:solidFill>
              </a:ln>
              <a:effectLst>
                <a:outerShdw blurRad="50800" dist="38100" dir="2700000" algn="tl" rotWithShape="0">
                  <a:prstClr val="black">
                    <a:alpha val="40000"/>
                  </a:prstClr>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rPr>
                  <a:t>                        </a:t>
                </a:r>
                <a:endParaRPr kumimoji="0" lang="en-US" altLang="zh-CN"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17" name="TextBox 37">
                <a:extLst>
                  <a:ext uri="{FF2B5EF4-FFF2-40B4-BE49-F238E27FC236}">
                    <a16:creationId xmlns:a16="http://schemas.microsoft.com/office/drawing/2014/main" id="{D579BBEC-139C-4E17-9651-BFF351E1F5CB}"/>
                  </a:ext>
                </a:extLst>
              </p:cNvPr>
              <p:cNvSpPr txBox="1">
                <a:spLocks noChangeArrowheads="1"/>
              </p:cNvSpPr>
              <p:nvPr/>
            </p:nvSpPr>
            <p:spPr bwMode="auto">
              <a:xfrm>
                <a:off x="2060153" y="1537499"/>
                <a:ext cx="2401677" cy="536445"/>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400" kern="0" noProof="0" dirty="0">
                    <a:solidFill>
                      <a:sysClr val="windowText" lastClr="000000"/>
                    </a:solidFill>
                    <a:latin typeface="微软雅黑" pitchFamily="34" charset="-122"/>
                    <a:ea typeface="微软雅黑" pitchFamily="34" charset="-122"/>
                  </a:rPr>
                  <a:t>质量、计划、产能数据的综合展示</a:t>
                </a:r>
                <a:endPar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pic>
          <p:nvPicPr>
            <p:cNvPr id="18" name="图片 17">
              <a:extLst>
                <a:ext uri="{FF2B5EF4-FFF2-40B4-BE49-F238E27FC236}">
                  <a16:creationId xmlns:a16="http://schemas.microsoft.com/office/drawing/2014/main" id="{550ACE4A-EB8B-461C-8853-E8FD8C61D9B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2211" y="4113842"/>
              <a:ext cx="1399182" cy="897687"/>
            </a:xfrm>
            <a:prstGeom prst="rect">
              <a:avLst/>
            </a:prstGeom>
            <a:noFill/>
            <a:ln>
              <a:noFill/>
            </a:ln>
          </p:spPr>
        </p:pic>
      </p:grpSp>
    </p:spTree>
    <p:extLst>
      <p:ext uri="{BB962C8B-B14F-4D97-AF65-F5344CB8AC3E}">
        <p14:creationId xmlns:p14="http://schemas.microsoft.com/office/powerpoint/2010/main" val="1428552266"/>
      </p:ext>
    </p:extLst>
  </p:cSld>
  <p:clrMapOvr>
    <a:masterClrMapping/>
  </p:clrMapOvr>
  <p:transition spd="slow" advTm="7000">
    <p:cover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0"/>
          <p:cNvSpPr>
            <a:spLocks noChangeAspect="1"/>
          </p:cNvSpPr>
          <p:nvPr/>
        </p:nvSpPr>
        <p:spPr>
          <a:xfrm>
            <a:off x="3616281" y="847112"/>
            <a:ext cx="1455405" cy="158535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4" name="组合 3"/>
          <p:cNvGrpSpPr/>
          <p:nvPr/>
        </p:nvGrpSpPr>
        <p:grpSpPr>
          <a:xfrm>
            <a:off x="3160391" y="2768770"/>
            <a:ext cx="2923777" cy="1016689"/>
            <a:chOff x="689436" y="1740306"/>
            <a:chExt cx="1558485" cy="1016688"/>
          </a:xfrm>
        </p:grpSpPr>
        <p:sp>
          <p:nvSpPr>
            <p:cNvPr id="5" name="TextBox 4"/>
            <p:cNvSpPr txBox="1"/>
            <p:nvPr/>
          </p:nvSpPr>
          <p:spPr>
            <a:xfrm>
              <a:off x="689436" y="1740306"/>
              <a:ext cx="1558485" cy="646330"/>
            </a:xfrm>
            <a:prstGeom prst="rect">
              <a:avLst/>
            </a:prstGeom>
            <a:noFill/>
          </p:spPr>
          <p:txBody>
            <a:bodyPr wrap="square" lIns="0" rIns="0" rtlCol="0">
              <a:spAutoFit/>
            </a:bodyPr>
            <a:lstStyle/>
            <a:p>
              <a:pPr algn="ctr"/>
              <a:r>
                <a:rPr lang="en-US" altLang="zh-CN" sz="3600" b="1" dirty="0" err="1">
                  <a:solidFill>
                    <a:schemeClr val="tx1">
                      <a:lumMod val="75000"/>
                      <a:lumOff val="25000"/>
                    </a:schemeClr>
                  </a:solidFill>
                </a:rPr>
                <a:t>EasyFab</a:t>
              </a:r>
              <a:r>
                <a:rPr lang="zh-CN" altLang="en-US" sz="3600" b="1" dirty="0">
                  <a:solidFill>
                    <a:schemeClr val="tx1">
                      <a:lumMod val="75000"/>
                      <a:lumOff val="25000"/>
                    </a:schemeClr>
                  </a:solidFill>
                </a:rPr>
                <a:t>方案</a:t>
              </a:r>
            </a:p>
          </p:txBody>
        </p:sp>
        <p:sp>
          <p:nvSpPr>
            <p:cNvPr id="6" name="TextBox 5"/>
            <p:cNvSpPr txBox="1"/>
            <p:nvPr/>
          </p:nvSpPr>
          <p:spPr>
            <a:xfrm>
              <a:off x="750984" y="2418440"/>
              <a:ext cx="1420172" cy="338554"/>
            </a:xfrm>
            <a:prstGeom prst="rect">
              <a:avLst/>
            </a:prstGeom>
            <a:noFill/>
          </p:spPr>
          <p:txBody>
            <a:bodyPr wrap="square" rtlCol="0">
              <a:spAutoFit/>
            </a:bodyPr>
            <a:lstStyle/>
            <a:p>
              <a:pPr algn="ctr"/>
              <a:r>
                <a:rPr lang="en-US" altLang="zh-CN" sz="1600" b="1" dirty="0">
                  <a:solidFill>
                    <a:srgbClr val="0089E1"/>
                  </a:solidFill>
                </a:rPr>
                <a:t>SOLUTION</a:t>
              </a:r>
              <a:endParaRPr lang="zh-CN" altLang="en-US" sz="1600" b="1" dirty="0">
                <a:solidFill>
                  <a:srgbClr val="0089E1"/>
                </a:solidFill>
              </a:endParaRPr>
            </a:p>
          </p:txBody>
        </p:sp>
      </p:grpSp>
      <p:sp>
        <p:nvSpPr>
          <p:cNvPr id="13" name="椭圆 12"/>
          <p:cNvSpPr/>
          <p:nvPr/>
        </p:nvSpPr>
        <p:spPr>
          <a:xfrm>
            <a:off x="6276339" y="410822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 name="椭圆 13"/>
          <p:cNvSpPr/>
          <p:nvPr/>
        </p:nvSpPr>
        <p:spPr>
          <a:xfrm>
            <a:off x="8436579" y="384359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 name="椭圆 14"/>
          <p:cNvSpPr/>
          <p:nvPr/>
        </p:nvSpPr>
        <p:spPr>
          <a:xfrm>
            <a:off x="1947459" y="4716088"/>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 name="椭圆 15"/>
          <p:cNvSpPr>
            <a:spLocks noChangeAspect="1"/>
          </p:cNvSpPr>
          <p:nvPr/>
        </p:nvSpPr>
        <p:spPr>
          <a:xfrm>
            <a:off x="4752913" y="4607323"/>
            <a:ext cx="576000" cy="576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 name="椭圆 16"/>
          <p:cNvSpPr>
            <a:spLocks noChangeAspect="1"/>
          </p:cNvSpPr>
          <p:nvPr/>
        </p:nvSpPr>
        <p:spPr>
          <a:xfrm>
            <a:off x="7753448" y="4716088"/>
            <a:ext cx="648000" cy="648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 name="椭圆 17"/>
          <p:cNvSpPr>
            <a:spLocks noChangeAspect="1"/>
          </p:cNvSpPr>
          <p:nvPr/>
        </p:nvSpPr>
        <p:spPr>
          <a:xfrm>
            <a:off x="5412339" y="4932088"/>
            <a:ext cx="864000" cy="864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 name="椭圆 18"/>
          <p:cNvSpPr>
            <a:spLocks noChangeAspect="1"/>
          </p:cNvSpPr>
          <p:nvPr/>
        </p:nvSpPr>
        <p:spPr>
          <a:xfrm>
            <a:off x="3160392" y="4327715"/>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 name="椭圆 19"/>
          <p:cNvSpPr>
            <a:spLocks noChangeAspect="1"/>
          </p:cNvSpPr>
          <p:nvPr/>
        </p:nvSpPr>
        <p:spPr>
          <a:xfrm>
            <a:off x="1259632" y="4607087"/>
            <a:ext cx="504000" cy="504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 name="椭圆 20"/>
          <p:cNvSpPr>
            <a:spLocks noChangeAspect="1"/>
          </p:cNvSpPr>
          <p:nvPr/>
        </p:nvSpPr>
        <p:spPr>
          <a:xfrm>
            <a:off x="755632" y="5029883"/>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 name="椭圆 21"/>
          <p:cNvSpPr>
            <a:spLocks noChangeAspect="1"/>
          </p:cNvSpPr>
          <p:nvPr/>
        </p:nvSpPr>
        <p:spPr>
          <a:xfrm>
            <a:off x="251520" y="4891383"/>
            <a:ext cx="324000" cy="32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 name="椭圆 22"/>
          <p:cNvSpPr>
            <a:spLocks noChangeAspect="1"/>
          </p:cNvSpPr>
          <p:nvPr/>
        </p:nvSpPr>
        <p:spPr>
          <a:xfrm>
            <a:off x="3927567" y="4512812"/>
            <a:ext cx="252000" cy="252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 name="椭圆 23"/>
          <p:cNvSpPr>
            <a:spLocks noChangeAspect="1"/>
          </p:cNvSpPr>
          <p:nvPr/>
        </p:nvSpPr>
        <p:spPr>
          <a:xfrm>
            <a:off x="4382073" y="4283387"/>
            <a:ext cx="252000" cy="252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5" name="椭圆 24"/>
          <p:cNvSpPr>
            <a:spLocks noChangeAspect="1"/>
          </p:cNvSpPr>
          <p:nvPr/>
        </p:nvSpPr>
        <p:spPr>
          <a:xfrm>
            <a:off x="71520" y="4697868"/>
            <a:ext cx="180000" cy="180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nvGrpSpPr>
          <p:cNvPr id="26" name="组合 25">
            <a:extLst>
              <a:ext uri="{FF2B5EF4-FFF2-40B4-BE49-F238E27FC236}">
                <a16:creationId xmlns:a16="http://schemas.microsoft.com/office/drawing/2014/main" id="{95E54B8F-1252-4281-91C6-2E8AAB9F06CC}"/>
              </a:ext>
            </a:extLst>
          </p:cNvPr>
          <p:cNvGrpSpPr/>
          <p:nvPr/>
        </p:nvGrpSpPr>
        <p:grpSpPr>
          <a:xfrm>
            <a:off x="4199163" y="761567"/>
            <a:ext cx="1645176" cy="1756442"/>
            <a:chOff x="5774641" y="2668927"/>
            <a:chExt cx="1099775" cy="1198967"/>
          </a:xfrm>
        </p:grpSpPr>
        <p:sp>
          <p:nvSpPr>
            <p:cNvPr id="29" name="矩形 10">
              <a:extLst>
                <a:ext uri="{FF2B5EF4-FFF2-40B4-BE49-F238E27FC236}">
                  <a16:creationId xmlns:a16="http://schemas.microsoft.com/office/drawing/2014/main" id="{C537DA55-D9A0-4C37-8AF6-2C0820F87E12}"/>
                </a:ext>
              </a:extLst>
            </p:cNvPr>
            <p:cNvSpPr>
              <a:spLocks noChangeAspect="1"/>
            </p:cNvSpPr>
            <p:nvPr/>
          </p:nvSpPr>
          <p:spPr>
            <a:xfrm>
              <a:off x="5774641"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0" name="KSO_Shape">
              <a:extLst>
                <a:ext uri="{FF2B5EF4-FFF2-40B4-BE49-F238E27FC236}">
                  <a16:creationId xmlns:a16="http://schemas.microsoft.com/office/drawing/2014/main" id="{8E95E9D5-B2FD-4FFC-80D5-073D6A3E9A62}"/>
                </a:ext>
              </a:extLst>
            </p:cNvPr>
            <p:cNvSpPr>
              <a:spLocks noChangeAspect="1"/>
            </p:cNvSpPr>
            <p:nvPr/>
          </p:nvSpPr>
          <p:spPr bwMode="auto">
            <a:xfrm>
              <a:off x="6112385" y="3070410"/>
              <a:ext cx="424286" cy="396000"/>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0089E1"/>
              </a:gs>
              <a:gs pos="100000">
                <a:schemeClr val="accent6">
                  <a:lumMod val="75000"/>
                </a:schemeClr>
              </a:gs>
              <a:gs pos="0">
                <a:schemeClr val="accent6">
                  <a:lumMod val="60000"/>
                  <a:lumOff val="40000"/>
                </a:schemeClr>
              </a:gs>
            </a:gsLst>
            <a:lin ang="18900000" scaled="0"/>
            <a:tileRect/>
          </a:gradFill>
          <a:ln w="15875">
            <a:gradFill>
              <a:gsLst>
                <a:gs pos="50000">
                  <a:srgbClr val="0089E1"/>
                </a:gs>
                <a:gs pos="100000">
                  <a:schemeClr val="accent6">
                    <a:lumMod val="75000"/>
                  </a:schemeClr>
                </a:gs>
                <a:gs pos="0">
                  <a:schemeClr val="accent6">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dirty="0">
                <a:solidFill>
                  <a:prstClr val="white"/>
                </a:solidFill>
                <a:latin typeface="Impact" panose="020B0806030902050204" pitchFamily="34" charset="0"/>
              </a:rPr>
              <a:t>03</a:t>
            </a:r>
            <a:endParaRPr lang="zh-CN" altLang="en-US" sz="3600" dirty="0">
              <a:solidFill>
                <a:prstClr val="white"/>
              </a:solidFill>
              <a:latin typeface="Impact" panose="020B0806030902050204" pitchFamily="34" charset="0"/>
            </a:endParaRPr>
          </a:p>
        </p:txBody>
      </p:sp>
    </p:spTree>
    <p:extLst>
      <p:ext uri="{BB962C8B-B14F-4D97-AF65-F5344CB8AC3E}">
        <p14:creationId xmlns:p14="http://schemas.microsoft.com/office/powerpoint/2010/main" val="1186902287"/>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0"/>
          <p:cNvSpPr>
            <a:spLocks noChangeAspect="1"/>
          </p:cNvSpPr>
          <p:nvPr/>
        </p:nvSpPr>
        <p:spPr>
          <a:xfrm>
            <a:off x="1615105" y="2854494"/>
            <a:ext cx="958426" cy="104400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17" name="矩形 10"/>
          <p:cNvSpPr>
            <a:spLocks noChangeAspect="1"/>
          </p:cNvSpPr>
          <p:nvPr/>
        </p:nvSpPr>
        <p:spPr>
          <a:xfrm>
            <a:off x="5770856" y="2854494"/>
            <a:ext cx="958426" cy="104400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23" name="椭圆 22"/>
          <p:cNvSpPr/>
          <p:nvPr/>
        </p:nvSpPr>
        <p:spPr>
          <a:xfrm>
            <a:off x="3828312" y="371455"/>
            <a:ext cx="1376786" cy="1376786"/>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285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 name="TextBox 23"/>
          <p:cNvSpPr txBox="1"/>
          <p:nvPr/>
        </p:nvSpPr>
        <p:spPr>
          <a:xfrm>
            <a:off x="4001104" y="752386"/>
            <a:ext cx="1062445" cy="523220"/>
          </a:xfrm>
          <a:prstGeom prst="rect">
            <a:avLst/>
          </a:prstGeom>
          <a:noFill/>
        </p:spPr>
        <p:txBody>
          <a:bodyPr wrap="square" lIns="0" rIns="0" rtlCol="0">
            <a:spAutoFit/>
          </a:bodyPr>
          <a:lstStyle/>
          <a:p>
            <a:pPr algn="ctr"/>
            <a:r>
              <a:rPr lang="zh-CN" altLang="en-US" sz="2800" b="1">
                <a:solidFill>
                  <a:srgbClr val="0089E1"/>
                </a:solidFill>
              </a:rPr>
              <a:t>目录</a:t>
            </a:r>
            <a:endParaRPr lang="zh-CN" altLang="en-US" sz="2800" b="1" dirty="0">
              <a:solidFill>
                <a:srgbClr val="0089E1"/>
              </a:solidFill>
            </a:endParaRPr>
          </a:p>
        </p:txBody>
      </p:sp>
      <p:sp>
        <p:nvSpPr>
          <p:cNvPr id="25" name="TextBox 24"/>
          <p:cNvSpPr txBox="1"/>
          <p:nvPr/>
        </p:nvSpPr>
        <p:spPr>
          <a:xfrm>
            <a:off x="4064214" y="1167021"/>
            <a:ext cx="936104" cy="261610"/>
          </a:xfrm>
          <a:prstGeom prst="rect">
            <a:avLst/>
          </a:prstGeom>
          <a:noFill/>
        </p:spPr>
        <p:txBody>
          <a:bodyPr wrap="square" rtlCol="0">
            <a:spAutoFit/>
          </a:bodyPr>
          <a:lstStyle/>
          <a:p>
            <a:pPr algn="ctr"/>
            <a:r>
              <a:rPr lang="en-US" altLang="zh-CN" sz="1100" b="1" dirty="0">
                <a:solidFill>
                  <a:schemeClr val="bg1">
                    <a:lumMod val="50000"/>
                  </a:schemeClr>
                </a:solidFill>
              </a:rPr>
              <a:t>CONTENT</a:t>
            </a:r>
            <a:endParaRPr lang="zh-CN" altLang="en-US" sz="1100" b="1" dirty="0">
              <a:solidFill>
                <a:schemeClr val="bg1">
                  <a:lumMod val="50000"/>
                </a:schemeClr>
              </a:solidFill>
            </a:endParaRPr>
          </a:p>
        </p:txBody>
      </p:sp>
      <p:sp>
        <p:nvSpPr>
          <p:cNvPr id="26" name="MH_Other_4"/>
          <p:cNvSpPr/>
          <p:nvPr>
            <p:custDataLst>
              <p:tags r:id="rId1"/>
            </p:custDataLst>
          </p:nvPr>
        </p:nvSpPr>
        <p:spPr>
          <a:xfrm>
            <a:off x="5061422" y="1916179"/>
            <a:ext cx="153296" cy="15329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27" name="MH_Other_4"/>
          <p:cNvSpPr/>
          <p:nvPr>
            <p:custDataLst>
              <p:tags r:id="rId2"/>
            </p:custDataLst>
          </p:nvPr>
        </p:nvSpPr>
        <p:spPr>
          <a:xfrm>
            <a:off x="4618693" y="1829239"/>
            <a:ext cx="252000" cy="252000"/>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28" name="MH_Other_4"/>
          <p:cNvSpPr/>
          <p:nvPr>
            <p:custDataLst>
              <p:tags r:id="rId3"/>
            </p:custDataLst>
          </p:nvPr>
        </p:nvSpPr>
        <p:spPr>
          <a:xfrm>
            <a:off x="3288460" y="1748239"/>
            <a:ext cx="252000" cy="252000"/>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29" name="MH_Other_4"/>
          <p:cNvSpPr/>
          <p:nvPr>
            <p:custDataLst>
              <p:tags r:id="rId4"/>
            </p:custDataLst>
          </p:nvPr>
        </p:nvSpPr>
        <p:spPr>
          <a:xfrm>
            <a:off x="5325065" y="1730239"/>
            <a:ext cx="288000" cy="288000"/>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0" name="MH_Other_4"/>
          <p:cNvSpPr/>
          <p:nvPr>
            <p:custDataLst>
              <p:tags r:id="rId5"/>
            </p:custDataLst>
          </p:nvPr>
        </p:nvSpPr>
        <p:spPr>
          <a:xfrm>
            <a:off x="5770856" y="1878592"/>
            <a:ext cx="153296" cy="153296"/>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1" name="MH_Other_4"/>
          <p:cNvSpPr/>
          <p:nvPr>
            <p:custDataLst>
              <p:tags r:id="rId6"/>
            </p:custDataLst>
          </p:nvPr>
        </p:nvSpPr>
        <p:spPr>
          <a:xfrm>
            <a:off x="4419654" y="1935073"/>
            <a:ext cx="153296" cy="153296"/>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2" name="MH_Other_4"/>
          <p:cNvSpPr/>
          <p:nvPr>
            <p:custDataLst>
              <p:tags r:id="rId7"/>
            </p:custDataLst>
          </p:nvPr>
        </p:nvSpPr>
        <p:spPr>
          <a:xfrm>
            <a:off x="4180143" y="1977295"/>
            <a:ext cx="153296" cy="153296"/>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3" name="MH_Other_4"/>
          <p:cNvSpPr/>
          <p:nvPr>
            <p:custDataLst>
              <p:tags r:id="rId8"/>
            </p:custDataLst>
          </p:nvPr>
        </p:nvSpPr>
        <p:spPr>
          <a:xfrm>
            <a:off x="3631979" y="1653591"/>
            <a:ext cx="252000" cy="252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4" name="MH_Other_4"/>
          <p:cNvSpPr/>
          <p:nvPr>
            <p:custDataLst>
              <p:tags r:id="rId9"/>
            </p:custDataLst>
          </p:nvPr>
        </p:nvSpPr>
        <p:spPr>
          <a:xfrm>
            <a:off x="4026921" y="1653591"/>
            <a:ext cx="252000" cy="252000"/>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5" name="MH_Other_4"/>
          <p:cNvSpPr/>
          <p:nvPr>
            <p:custDataLst>
              <p:tags r:id="rId10"/>
            </p:custDataLst>
          </p:nvPr>
        </p:nvSpPr>
        <p:spPr>
          <a:xfrm>
            <a:off x="4917422" y="1586239"/>
            <a:ext cx="288000" cy="288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6" name="MH_Other_4"/>
          <p:cNvSpPr/>
          <p:nvPr>
            <p:custDataLst>
              <p:tags r:id="rId11"/>
            </p:custDataLst>
          </p:nvPr>
        </p:nvSpPr>
        <p:spPr>
          <a:xfrm>
            <a:off x="3828312" y="1900405"/>
            <a:ext cx="153296" cy="15329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grpSp>
        <p:nvGrpSpPr>
          <p:cNvPr id="37" name="组合 36"/>
          <p:cNvGrpSpPr/>
          <p:nvPr/>
        </p:nvGrpSpPr>
        <p:grpSpPr>
          <a:xfrm>
            <a:off x="1723341" y="4211302"/>
            <a:ext cx="1085881" cy="562273"/>
            <a:chOff x="886223" y="1770370"/>
            <a:chExt cx="1085881" cy="562272"/>
          </a:xfrm>
        </p:grpSpPr>
        <p:sp>
          <p:nvSpPr>
            <p:cNvPr id="38" name="TextBox 37"/>
            <p:cNvSpPr txBox="1"/>
            <p:nvPr/>
          </p:nvSpPr>
          <p:spPr>
            <a:xfrm>
              <a:off x="899592" y="1770370"/>
              <a:ext cx="1062445" cy="338553"/>
            </a:xfrm>
            <a:prstGeom prst="rect">
              <a:avLst/>
            </a:prstGeom>
            <a:noFill/>
          </p:spPr>
          <p:txBody>
            <a:bodyPr wrap="square" lIns="0" rIns="0" rtlCol="0">
              <a:spAutoFit/>
            </a:bodyPr>
            <a:lstStyle/>
            <a:p>
              <a:pPr algn="ctr"/>
              <a:r>
                <a:rPr lang="zh-CN" altLang="en-US" sz="1600" b="1" dirty="0">
                  <a:solidFill>
                    <a:schemeClr val="tx1">
                      <a:lumMod val="75000"/>
                      <a:lumOff val="25000"/>
                    </a:schemeClr>
                  </a:solidFill>
                </a:rPr>
                <a:t>公司及产品</a:t>
              </a:r>
            </a:p>
          </p:txBody>
        </p:sp>
        <p:sp>
          <p:nvSpPr>
            <p:cNvPr id="39" name="TextBox 38"/>
            <p:cNvSpPr txBox="1"/>
            <p:nvPr/>
          </p:nvSpPr>
          <p:spPr>
            <a:xfrm>
              <a:off x="886223" y="2078727"/>
              <a:ext cx="1085881" cy="253915"/>
            </a:xfrm>
            <a:prstGeom prst="rect">
              <a:avLst/>
            </a:prstGeom>
            <a:noFill/>
          </p:spPr>
          <p:txBody>
            <a:bodyPr wrap="square" rtlCol="0">
              <a:spAutoFit/>
            </a:bodyPr>
            <a:lstStyle/>
            <a:p>
              <a:pPr algn="ctr"/>
              <a:r>
                <a:rPr lang="en-US" altLang="zh-CN" sz="1050" dirty="0">
                  <a:solidFill>
                    <a:srgbClr val="0089E1"/>
                  </a:solidFill>
                </a:rPr>
                <a:t>COMPANY</a:t>
              </a:r>
              <a:endParaRPr lang="zh-CN" altLang="en-US" sz="1050" dirty="0">
                <a:solidFill>
                  <a:srgbClr val="0089E1"/>
                </a:solidFill>
              </a:endParaRPr>
            </a:p>
          </p:txBody>
        </p:sp>
      </p:grpSp>
      <p:grpSp>
        <p:nvGrpSpPr>
          <p:cNvPr id="63" name="组合 62"/>
          <p:cNvGrpSpPr/>
          <p:nvPr/>
        </p:nvGrpSpPr>
        <p:grpSpPr>
          <a:xfrm>
            <a:off x="6010890" y="2777029"/>
            <a:ext cx="1099775" cy="1198967"/>
            <a:chOff x="5774641" y="2668927"/>
            <a:chExt cx="1099775" cy="1198967"/>
          </a:xfrm>
        </p:grpSpPr>
        <p:sp>
          <p:nvSpPr>
            <p:cNvPr id="18" name="矩形 10"/>
            <p:cNvSpPr>
              <a:spLocks noChangeAspect="1"/>
            </p:cNvSpPr>
            <p:nvPr/>
          </p:nvSpPr>
          <p:spPr>
            <a:xfrm>
              <a:off x="5774641"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5" name="KSO_Shape"/>
            <p:cNvSpPr>
              <a:spLocks noChangeAspect="1"/>
            </p:cNvSpPr>
            <p:nvPr/>
          </p:nvSpPr>
          <p:spPr bwMode="auto">
            <a:xfrm>
              <a:off x="6112385" y="3070410"/>
              <a:ext cx="424286" cy="396000"/>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9" name="组合 8"/>
          <p:cNvGrpSpPr/>
          <p:nvPr/>
        </p:nvGrpSpPr>
        <p:grpSpPr>
          <a:xfrm>
            <a:off x="1855129" y="2777029"/>
            <a:ext cx="1099775" cy="1198967"/>
            <a:chOff x="1249459" y="2668927"/>
            <a:chExt cx="1099775" cy="1198967"/>
          </a:xfrm>
        </p:grpSpPr>
        <p:sp>
          <p:nvSpPr>
            <p:cNvPr id="11"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0"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8" name="矩形 10"/>
          <p:cNvSpPr/>
          <p:nvPr/>
        </p:nvSpPr>
        <p:spPr>
          <a:xfrm>
            <a:off x="1443977" y="3347174"/>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0089E1"/>
              </a:gs>
              <a:gs pos="100000">
                <a:schemeClr val="accent6">
                  <a:lumMod val="75000"/>
                </a:schemeClr>
              </a:gs>
              <a:gs pos="0">
                <a:schemeClr val="accent6">
                  <a:lumMod val="60000"/>
                  <a:lumOff val="40000"/>
                </a:schemeClr>
              </a:gs>
            </a:gsLst>
            <a:lin ang="18900000" scaled="0"/>
            <a:tileRect/>
          </a:gradFill>
          <a:ln w="15875">
            <a:gradFill>
              <a:gsLst>
                <a:gs pos="50000">
                  <a:srgbClr val="0089E1"/>
                </a:gs>
                <a:gs pos="100000">
                  <a:schemeClr val="accent6">
                    <a:lumMod val="75000"/>
                  </a:schemeClr>
                </a:gs>
                <a:gs pos="0">
                  <a:schemeClr val="accent6">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dirty="0">
                <a:solidFill>
                  <a:prstClr val="white"/>
                </a:solidFill>
                <a:latin typeface="Impact" panose="020B0806030902050204" pitchFamily="34" charset="0"/>
              </a:rPr>
              <a:t>01</a:t>
            </a:r>
            <a:endParaRPr lang="zh-CN" altLang="en-US" sz="2400" dirty="0">
              <a:solidFill>
                <a:prstClr val="white"/>
              </a:solidFill>
              <a:latin typeface="Impact" panose="020B0806030902050204" pitchFamily="34" charset="0"/>
            </a:endParaRPr>
          </a:p>
        </p:txBody>
      </p:sp>
      <p:sp>
        <p:nvSpPr>
          <p:cNvPr id="13" name="矩形 10"/>
          <p:cNvSpPr/>
          <p:nvPr/>
        </p:nvSpPr>
        <p:spPr>
          <a:xfrm>
            <a:off x="5745476" y="3388020"/>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0089E1"/>
              </a:gs>
              <a:gs pos="100000">
                <a:schemeClr val="accent6">
                  <a:lumMod val="75000"/>
                </a:schemeClr>
              </a:gs>
              <a:gs pos="0">
                <a:schemeClr val="accent6">
                  <a:lumMod val="60000"/>
                  <a:lumOff val="40000"/>
                </a:schemeClr>
              </a:gs>
            </a:gsLst>
            <a:lin ang="18900000" scaled="0"/>
            <a:tileRect/>
          </a:gradFill>
          <a:ln w="15875">
            <a:gradFill>
              <a:gsLst>
                <a:gs pos="50000">
                  <a:srgbClr val="0089E1"/>
                </a:gs>
                <a:gs pos="100000">
                  <a:schemeClr val="accent6">
                    <a:lumMod val="75000"/>
                  </a:schemeClr>
                </a:gs>
                <a:gs pos="0">
                  <a:schemeClr val="accent6">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dirty="0">
                <a:solidFill>
                  <a:prstClr val="white"/>
                </a:solidFill>
                <a:latin typeface="Impact" panose="020B0806030902050204" pitchFamily="34" charset="0"/>
              </a:rPr>
              <a:t>03</a:t>
            </a:r>
            <a:endParaRPr lang="zh-CN" altLang="en-US" sz="2400" dirty="0">
              <a:solidFill>
                <a:prstClr val="white"/>
              </a:solidFill>
              <a:latin typeface="Impact" panose="020B0806030902050204" pitchFamily="34" charset="0"/>
            </a:endParaRPr>
          </a:p>
        </p:txBody>
      </p:sp>
      <p:grpSp>
        <p:nvGrpSpPr>
          <p:cNvPr id="58" name="组合 57">
            <a:extLst>
              <a:ext uri="{FF2B5EF4-FFF2-40B4-BE49-F238E27FC236}">
                <a16:creationId xmlns:a16="http://schemas.microsoft.com/office/drawing/2014/main" id="{F6085DDE-49F6-46D6-AF15-B7573E55362B}"/>
              </a:ext>
            </a:extLst>
          </p:cNvPr>
          <p:cNvGrpSpPr/>
          <p:nvPr/>
        </p:nvGrpSpPr>
        <p:grpSpPr>
          <a:xfrm>
            <a:off x="6035422" y="4230828"/>
            <a:ext cx="1062445" cy="562273"/>
            <a:chOff x="899592" y="1770370"/>
            <a:chExt cx="1062445" cy="562272"/>
          </a:xfrm>
        </p:grpSpPr>
        <p:sp>
          <p:nvSpPr>
            <p:cNvPr id="59" name="TextBox 46">
              <a:extLst>
                <a:ext uri="{FF2B5EF4-FFF2-40B4-BE49-F238E27FC236}">
                  <a16:creationId xmlns:a16="http://schemas.microsoft.com/office/drawing/2014/main" id="{FD08DFDB-6653-40AD-98EB-52E543312F53}"/>
                </a:ext>
              </a:extLst>
            </p:cNvPr>
            <p:cNvSpPr txBox="1"/>
            <p:nvPr/>
          </p:nvSpPr>
          <p:spPr>
            <a:xfrm>
              <a:off x="899592" y="1770370"/>
              <a:ext cx="1062445" cy="338553"/>
            </a:xfrm>
            <a:prstGeom prst="rect">
              <a:avLst/>
            </a:prstGeom>
            <a:noFill/>
          </p:spPr>
          <p:txBody>
            <a:bodyPr wrap="square" lIns="0" rIns="0" rtlCol="0">
              <a:spAutoFit/>
            </a:bodyPr>
            <a:lstStyle/>
            <a:p>
              <a:pPr algn="ctr"/>
              <a:r>
                <a:rPr lang="zh-CN" altLang="en-US" sz="1600" b="1" dirty="0">
                  <a:solidFill>
                    <a:schemeClr val="tx1">
                      <a:lumMod val="75000"/>
                      <a:lumOff val="25000"/>
                    </a:schemeClr>
                  </a:solidFill>
                </a:rPr>
                <a:t>解决方案</a:t>
              </a:r>
            </a:p>
          </p:txBody>
        </p:sp>
        <p:sp>
          <p:nvSpPr>
            <p:cNvPr id="64" name="TextBox 47">
              <a:extLst>
                <a:ext uri="{FF2B5EF4-FFF2-40B4-BE49-F238E27FC236}">
                  <a16:creationId xmlns:a16="http://schemas.microsoft.com/office/drawing/2014/main" id="{734D3A4F-EA13-4FC9-8D60-143AC4B63B0A}"/>
                </a:ext>
              </a:extLst>
            </p:cNvPr>
            <p:cNvSpPr txBox="1"/>
            <p:nvPr/>
          </p:nvSpPr>
          <p:spPr>
            <a:xfrm>
              <a:off x="935581" y="2078727"/>
              <a:ext cx="987165" cy="253915"/>
            </a:xfrm>
            <a:prstGeom prst="rect">
              <a:avLst/>
            </a:prstGeom>
            <a:noFill/>
          </p:spPr>
          <p:txBody>
            <a:bodyPr wrap="square" rtlCol="0">
              <a:spAutoFit/>
            </a:bodyPr>
            <a:lstStyle/>
            <a:p>
              <a:pPr algn="ctr"/>
              <a:r>
                <a:rPr lang="en-US" altLang="zh-CN" sz="1050" dirty="0">
                  <a:solidFill>
                    <a:srgbClr val="0089E1"/>
                  </a:solidFill>
                </a:rPr>
                <a:t>SOLUTION</a:t>
              </a:r>
            </a:p>
          </p:txBody>
        </p:sp>
      </p:grpSp>
      <p:sp>
        <p:nvSpPr>
          <p:cNvPr id="48" name="矩形 10"/>
          <p:cNvSpPr>
            <a:spLocks noChangeAspect="1"/>
          </p:cNvSpPr>
          <p:nvPr/>
        </p:nvSpPr>
        <p:spPr>
          <a:xfrm>
            <a:off x="3799708" y="2847872"/>
            <a:ext cx="958426" cy="104400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49" name="组合 48"/>
          <p:cNvGrpSpPr/>
          <p:nvPr/>
        </p:nvGrpSpPr>
        <p:grpSpPr>
          <a:xfrm>
            <a:off x="4039720" y="2770407"/>
            <a:ext cx="1099775" cy="1198967"/>
            <a:chOff x="2757853" y="2668927"/>
            <a:chExt cx="1099775" cy="1198967"/>
          </a:xfrm>
        </p:grpSpPr>
        <p:sp>
          <p:nvSpPr>
            <p:cNvPr id="50" name="矩形 10"/>
            <p:cNvSpPr>
              <a:spLocks noChangeAspect="1"/>
            </p:cNvSpPr>
            <p:nvPr/>
          </p:nvSpPr>
          <p:spPr>
            <a:xfrm>
              <a:off x="2757853"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1" name="KSO_Shape"/>
            <p:cNvSpPr>
              <a:spLocks noChangeAspect="1"/>
            </p:cNvSpPr>
            <p:nvPr/>
          </p:nvSpPr>
          <p:spPr bwMode="auto">
            <a:xfrm>
              <a:off x="3110070" y="3070410"/>
              <a:ext cx="395340" cy="396000"/>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68" name="矩形 10"/>
          <p:cNvSpPr/>
          <p:nvPr/>
        </p:nvSpPr>
        <p:spPr>
          <a:xfrm>
            <a:off x="3776958" y="3376494"/>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0089E1"/>
              </a:gs>
              <a:gs pos="100000">
                <a:schemeClr val="accent6">
                  <a:lumMod val="75000"/>
                </a:schemeClr>
              </a:gs>
              <a:gs pos="0">
                <a:schemeClr val="accent6">
                  <a:lumMod val="60000"/>
                  <a:lumOff val="40000"/>
                </a:schemeClr>
              </a:gs>
            </a:gsLst>
            <a:lin ang="18900000" scaled="0"/>
            <a:tileRect/>
          </a:gradFill>
          <a:ln w="15875">
            <a:gradFill>
              <a:gsLst>
                <a:gs pos="50000">
                  <a:srgbClr val="0089E1"/>
                </a:gs>
                <a:gs pos="100000">
                  <a:schemeClr val="accent6">
                    <a:lumMod val="75000"/>
                  </a:schemeClr>
                </a:gs>
                <a:gs pos="0">
                  <a:schemeClr val="accent6">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dirty="0">
                <a:solidFill>
                  <a:prstClr val="white"/>
                </a:solidFill>
                <a:latin typeface="Impact" panose="020B0806030902050204" pitchFamily="34" charset="0"/>
              </a:rPr>
              <a:t>02</a:t>
            </a:r>
            <a:endParaRPr lang="zh-CN" altLang="en-US" sz="2400" dirty="0">
              <a:solidFill>
                <a:prstClr val="white"/>
              </a:solidFill>
              <a:latin typeface="Impact" panose="020B0806030902050204" pitchFamily="34" charset="0"/>
            </a:endParaRPr>
          </a:p>
        </p:txBody>
      </p:sp>
      <p:grpSp>
        <p:nvGrpSpPr>
          <p:cNvPr id="69" name="组合 68">
            <a:extLst>
              <a:ext uri="{FF2B5EF4-FFF2-40B4-BE49-F238E27FC236}">
                <a16:creationId xmlns:a16="http://schemas.microsoft.com/office/drawing/2014/main" id="{9831867B-C60B-4F67-BDFB-AE95763A781F}"/>
              </a:ext>
            </a:extLst>
          </p:cNvPr>
          <p:cNvGrpSpPr/>
          <p:nvPr/>
        </p:nvGrpSpPr>
        <p:grpSpPr>
          <a:xfrm>
            <a:off x="4000397" y="4196985"/>
            <a:ext cx="1139098" cy="569968"/>
            <a:chOff x="864154" y="1770370"/>
            <a:chExt cx="1139098" cy="569967"/>
          </a:xfrm>
        </p:grpSpPr>
        <p:sp>
          <p:nvSpPr>
            <p:cNvPr id="70" name="TextBox 49">
              <a:extLst>
                <a:ext uri="{FF2B5EF4-FFF2-40B4-BE49-F238E27FC236}">
                  <a16:creationId xmlns:a16="http://schemas.microsoft.com/office/drawing/2014/main" id="{F1A0F6FB-9FA6-41D1-9E72-4BE6E5D1413A}"/>
                </a:ext>
              </a:extLst>
            </p:cNvPr>
            <p:cNvSpPr txBox="1"/>
            <p:nvPr/>
          </p:nvSpPr>
          <p:spPr>
            <a:xfrm>
              <a:off x="899592" y="1770370"/>
              <a:ext cx="1062445" cy="338553"/>
            </a:xfrm>
            <a:prstGeom prst="rect">
              <a:avLst/>
            </a:prstGeom>
            <a:noFill/>
          </p:spPr>
          <p:txBody>
            <a:bodyPr wrap="square" lIns="0" rIns="0" rtlCol="0">
              <a:spAutoFit/>
            </a:bodyPr>
            <a:lstStyle/>
            <a:p>
              <a:pPr algn="ctr"/>
              <a:r>
                <a:rPr lang="en-US" altLang="zh-CN" sz="1600" b="1" dirty="0" err="1">
                  <a:solidFill>
                    <a:schemeClr val="tx1">
                      <a:lumMod val="75000"/>
                      <a:lumOff val="25000"/>
                    </a:schemeClr>
                  </a:solidFill>
                </a:rPr>
                <a:t>EasyFab</a:t>
              </a:r>
              <a:endParaRPr lang="zh-CN" altLang="en-US" sz="1600" b="1" dirty="0">
                <a:solidFill>
                  <a:schemeClr val="tx1">
                    <a:lumMod val="75000"/>
                    <a:lumOff val="25000"/>
                  </a:schemeClr>
                </a:solidFill>
              </a:endParaRPr>
            </a:p>
          </p:txBody>
        </p:sp>
        <p:sp>
          <p:nvSpPr>
            <p:cNvPr id="71" name="TextBox 50">
              <a:extLst>
                <a:ext uri="{FF2B5EF4-FFF2-40B4-BE49-F238E27FC236}">
                  <a16:creationId xmlns:a16="http://schemas.microsoft.com/office/drawing/2014/main" id="{03098CE9-286E-405E-935D-122C989C6CB9}"/>
                </a:ext>
              </a:extLst>
            </p:cNvPr>
            <p:cNvSpPr txBox="1"/>
            <p:nvPr/>
          </p:nvSpPr>
          <p:spPr>
            <a:xfrm>
              <a:off x="864154" y="2078727"/>
              <a:ext cx="1139098" cy="261610"/>
            </a:xfrm>
            <a:prstGeom prst="rect">
              <a:avLst/>
            </a:prstGeom>
            <a:noFill/>
          </p:spPr>
          <p:txBody>
            <a:bodyPr wrap="square" rtlCol="0">
              <a:spAutoFit/>
            </a:bodyPr>
            <a:lstStyle/>
            <a:p>
              <a:pPr algn="ctr"/>
              <a:r>
                <a:rPr lang="en-US" altLang="zh-CN" sz="1100" dirty="0">
                  <a:solidFill>
                    <a:srgbClr val="0089E1"/>
                  </a:solidFill>
                </a:rPr>
                <a:t>Introduction</a:t>
              </a:r>
              <a:endParaRPr lang="zh-CN" altLang="en-US" sz="1100" dirty="0">
                <a:solidFill>
                  <a:srgbClr val="0089E1"/>
                </a:solidFill>
              </a:endParaRPr>
            </a:p>
          </p:txBody>
        </p:sp>
      </p:grpSp>
    </p:spTree>
    <p:extLst>
      <p:ext uri="{BB962C8B-B14F-4D97-AF65-F5344CB8AC3E}">
        <p14:creationId xmlns:p14="http://schemas.microsoft.com/office/powerpoint/2010/main" val="2771727940"/>
      </p:ext>
    </p:extLst>
  </p:cSld>
  <p:clrMapOvr>
    <a:masterClrMapping/>
  </p:clrMapOvr>
  <mc:AlternateContent xmlns:mc="http://schemas.openxmlformats.org/markup-compatibility/2006" xmlns:p14="http://schemas.microsoft.com/office/powerpoint/2010/main">
    <mc:Choice Requires="p14">
      <p:transition spd="slow" p14:dur="1400" advTm="8000">
        <p14:doors dir="vert"/>
      </p:transition>
    </mc:Choice>
    <mc:Fallback xmlns="">
      <p:transition spd="slow"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01532-AFC5-46F8-9A89-6BA52ACA706D}"/>
              </a:ext>
            </a:extLst>
          </p:cNvPr>
          <p:cNvSpPr>
            <a:spLocks noGrp="1"/>
          </p:cNvSpPr>
          <p:nvPr>
            <p:ph type="title"/>
          </p:nvPr>
        </p:nvSpPr>
        <p:spPr/>
        <p:txBody>
          <a:bodyPr/>
          <a:lstStyle/>
          <a:p>
            <a:r>
              <a:rPr lang="en-US" altLang="zh-CN" sz="2000" dirty="0"/>
              <a:t>WMS</a:t>
            </a:r>
            <a:r>
              <a:rPr lang="zh-CN" altLang="en-US" sz="2000" dirty="0"/>
              <a:t>功能模块</a:t>
            </a:r>
          </a:p>
        </p:txBody>
      </p:sp>
      <p:pic>
        <p:nvPicPr>
          <p:cNvPr id="34" name="图片 33">
            <a:extLst>
              <a:ext uri="{FF2B5EF4-FFF2-40B4-BE49-F238E27FC236}">
                <a16:creationId xmlns:a16="http://schemas.microsoft.com/office/drawing/2014/main" id="{1266177A-55FB-437F-9C4D-36DD0CB4DEF9}"/>
              </a:ext>
            </a:extLst>
          </p:cNvPr>
          <p:cNvPicPr>
            <a:picLocks noChangeAspect="1"/>
          </p:cNvPicPr>
          <p:nvPr/>
        </p:nvPicPr>
        <p:blipFill>
          <a:blip r:embed="rId2"/>
          <a:stretch>
            <a:fillRect/>
          </a:stretch>
        </p:blipFill>
        <p:spPr>
          <a:xfrm>
            <a:off x="1505188" y="915566"/>
            <a:ext cx="6133624" cy="4109376"/>
          </a:xfrm>
          <a:prstGeom prst="rect">
            <a:avLst/>
          </a:prstGeom>
        </p:spPr>
      </p:pic>
    </p:spTree>
    <p:extLst>
      <p:ext uri="{BB962C8B-B14F-4D97-AF65-F5344CB8AC3E}">
        <p14:creationId xmlns:p14="http://schemas.microsoft.com/office/powerpoint/2010/main" val="1831760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000" dirty="0"/>
              <a:t>基础建模</a:t>
            </a:r>
            <a:r>
              <a:rPr lang="en-US" altLang="zh-CN" sz="2000" dirty="0"/>
              <a:t>-</a:t>
            </a:r>
            <a:r>
              <a:rPr lang="zh-CN" altLang="en-US" sz="2000" dirty="0"/>
              <a:t>仓储建模</a:t>
            </a:r>
            <a:endParaRPr lang="en-US" sz="2000" dirty="0"/>
          </a:p>
        </p:txBody>
      </p:sp>
      <p:sp>
        <p:nvSpPr>
          <p:cNvPr id="4" name="文本框 3"/>
          <p:cNvSpPr txBox="1"/>
          <p:nvPr/>
        </p:nvSpPr>
        <p:spPr>
          <a:xfrm>
            <a:off x="755576" y="843558"/>
            <a:ext cx="7488832" cy="1008112"/>
          </a:xfrm>
          <a:prstGeom prst="rect">
            <a:avLst/>
          </a:prstGeom>
          <a:noFill/>
        </p:spPr>
        <p:txBody>
          <a:bodyPr wrap="square" rtlCol="0">
            <a:noAutofit/>
          </a:bodyPr>
          <a:lstStyle/>
          <a:p>
            <a:pPr>
              <a:lnSpc>
                <a:spcPct val="150000"/>
              </a:lnSpc>
            </a:pPr>
            <a:r>
              <a:rPr lang="zh-CN" altLang="en-US" dirty="0"/>
              <a:t>仓储建模是系统提供的对仓储资源进行数据模型建立的功能模块</a:t>
            </a:r>
            <a:r>
              <a:rPr lang="zh-CN" altLang="zh-CN" dirty="0"/>
              <a:t>。</a:t>
            </a:r>
            <a:endParaRPr lang="en-US" altLang="zh-CN" dirty="0"/>
          </a:p>
          <a:p>
            <a:pPr>
              <a:lnSpc>
                <a:spcPct val="150000"/>
              </a:lnSpc>
            </a:pPr>
            <a:r>
              <a:rPr lang="zh-CN" altLang="en-US" dirty="0"/>
              <a:t>用户可以通过自定义的建模框架实现仓储资源结构的数据化过程。</a:t>
            </a:r>
            <a:endParaRPr lang="en-US" altLang="zh-CN" dirty="0"/>
          </a:p>
          <a:p>
            <a:pPr>
              <a:lnSpc>
                <a:spcPct val="150000"/>
              </a:lnSpc>
            </a:pPr>
            <a:r>
              <a:rPr lang="zh-CN" altLang="en-US" dirty="0"/>
              <a:t>包括：</a:t>
            </a:r>
            <a:endParaRPr lang="en-US" altLang="zh-CN" dirty="0"/>
          </a:p>
          <a:p>
            <a:pPr marL="285750" indent="-285750">
              <a:lnSpc>
                <a:spcPct val="150000"/>
              </a:lnSpc>
              <a:buFont typeface="Wingdings" panose="05000000000000000000" pitchFamily="2" charset="2"/>
              <a:buChar char="Ø"/>
            </a:pPr>
            <a:r>
              <a:rPr lang="zh-CN" altLang="en-US" dirty="0"/>
              <a:t>物料主数据</a:t>
            </a:r>
            <a:endParaRPr lang="en-US" altLang="zh-CN" dirty="0"/>
          </a:p>
          <a:p>
            <a:pPr marL="285750" indent="-285750">
              <a:lnSpc>
                <a:spcPct val="150000"/>
              </a:lnSpc>
              <a:buFont typeface="Wingdings" panose="05000000000000000000" pitchFamily="2" charset="2"/>
              <a:buChar char="Ø"/>
            </a:pPr>
            <a:r>
              <a:rPr lang="zh-CN" altLang="en-US" dirty="0"/>
              <a:t>存储资源（仓库、库区、库位）</a:t>
            </a:r>
            <a:endParaRPr lang="en-US" altLang="zh-CN" dirty="0"/>
          </a:p>
          <a:p>
            <a:pPr marL="285750" indent="-285750">
              <a:lnSpc>
                <a:spcPct val="150000"/>
              </a:lnSpc>
              <a:buFont typeface="Wingdings" panose="05000000000000000000" pitchFamily="2" charset="2"/>
              <a:buChar char="Ø"/>
            </a:pPr>
            <a:r>
              <a:rPr lang="zh-CN" altLang="en-US" dirty="0"/>
              <a:t>存储规则</a:t>
            </a:r>
            <a:endParaRPr lang="en-US" altLang="zh-CN" dirty="0"/>
          </a:p>
          <a:p>
            <a:pPr marL="285750" indent="-285750">
              <a:lnSpc>
                <a:spcPct val="150000"/>
              </a:lnSpc>
              <a:buFont typeface="Wingdings" panose="05000000000000000000" pitchFamily="2" charset="2"/>
              <a:buChar char="Ø"/>
            </a:pPr>
            <a:r>
              <a:rPr lang="zh-CN" altLang="en-US" dirty="0"/>
              <a:t>供应链设定</a:t>
            </a:r>
            <a:endParaRPr lang="en-US" altLang="zh-CN" dirty="0"/>
          </a:p>
          <a:p>
            <a:pPr marL="285750" indent="-285750">
              <a:lnSpc>
                <a:spcPct val="150000"/>
              </a:lnSpc>
              <a:buFont typeface="Wingdings" panose="05000000000000000000" pitchFamily="2" charset="2"/>
              <a:buChar char="Ø"/>
            </a:pPr>
            <a:r>
              <a:rPr lang="zh-CN" altLang="en-US" dirty="0"/>
              <a:t>检验规则</a:t>
            </a:r>
          </a:p>
        </p:txBody>
      </p:sp>
    </p:spTree>
    <p:extLst>
      <p:ext uri="{BB962C8B-B14F-4D97-AF65-F5344CB8AC3E}">
        <p14:creationId xmlns:p14="http://schemas.microsoft.com/office/powerpoint/2010/main" val="1379730435"/>
      </p:ext>
    </p:extLst>
  </p:cSld>
  <p:clrMapOvr>
    <a:masterClrMapping/>
  </p:clrMapOvr>
  <p:transition spd="slow" advTm="7000">
    <p:pull dir="l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43978-C6A7-453C-92E1-0F5F411964BE}"/>
              </a:ext>
            </a:extLst>
          </p:cNvPr>
          <p:cNvSpPr>
            <a:spLocks noGrp="1"/>
          </p:cNvSpPr>
          <p:nvPr>
            <p:ph type="title"/>
          </p:nvPr>
        </p:nvSpPr>
        <p:spPr/>
        <p:txBody>
          <a:bodyPr/>
          <a:lstStyle/>
          <a:p>
            <a:r>
              <a:rPr lang="zh-CN" altLang="en-US" sz="2000" dirty="0"/>
              <a:t>基础建模</a:t>
            </a:r>
            <a:r>
              <a:rPr lang="en-US" altLang="zh-CN" sz="2000" dirty="0"/>
              <a:t>-</a:t>
            </a:r>
            <a:r>
              <a:rPr lang="zh-CN" altLang="en-US" sz="2000" dirty="0"/>
              <a:t>仓储建模</a:t>
            </a:r>
          </a:p>
        </p:txBody>
      </p:sp>
      <p:pic>
        <p:nvPicPr>
          <p:cNvPr id="3" name="Picture 2">
            <a:extLst>
              <a:ext uri="{FF2B5EF4-FFF2-40B4-BE49-F238E27FC236}">
                <a16:creationId xmlns:a16="http://schemas.microsoft.com/office/drawing/2014/main" id="{AF95DC05-04C8-4F95-8710-3D117F4F5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843558"/>
            <a:ext cx="3503044"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 name="Picture 3">
            <a:extLst>
              <a:ext uri="{FF2B5EF4-FFF2-40B4-BE49-F238E27FC236}">
                <a16:creationId xmlns:a16="http://schemas.microsoft.com/office/drawing/2014/main" id="{88D7C5DE-6071-4D38-AE18-6BCC8C70B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866428"/>
            <a:ext cx="4104456" cy="131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4">
            <a:extLst>
              <a:ext uri="{FF2B5EF4-FFF2-40B4-BE49-F238E27FC236}">
                <a16:creationId xmlns:a16="http://schemas.microsoft.com/office/drawing/2014/main" id="{AC7B4377-5B80-4A86-9A26-027492017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3" y="1480416"/>
            <a:ext cx="3960837" cy="2957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2">
            <a:extLst>
              <a:ext uri="{FF2B5EF4-FFF2-40B4-BE49-F238E27FC236}">
                <a16:creationId xmlns:a16="http://schemas.microsoft.com/office/drawing/2014/main" id="{5EF56497-8CE4-4479-9AE9-6CA759F8A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2317201"/>
            <a:ext cx="4104457" cy="141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2">
            <a:extLst>
              <a:ext uri="{FF2B5EF4-FFF2-40B4-BE49-F238E27FC236}">
                <a16:creationId xmlns:a16="http://schemas.microsoft.com/office/drawing/2014/main" id="{20D4885E-9C22-4590-82FA-A5467CA667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2959037"/>
            <a:ext cx="4623494" cy="168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3">
            <a:extLst>
              <a:ext uri="{FF2B5EF4-FFF2-40B4-BE49-F238E27FC236}">
                <a16:creationId xmlns:a16="http://schemas.microsoft.com/office/drawing/2014/main" id="{8664CD47-1EC4-4E7C-B276-14BFF2820E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733" y="3424397"/>
            <a:ext cx="5007644" cy="128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951232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9E784-E7D3-4500-BDA3-D3FBA38E74CB}"/>
              </a:ext>
            </a:extLst>
          </p:cNvPr>
          <p:cNvSpPr>
            <a:spLocks noGrp="1"/>
          </p:cNvSpPr>
          <p:nvPr>
            <p:ph type="title"/>
          </p:nvPr>
        </p:nvSpPr>
        <p:spPr/>
        <p:txBody>
          <a:bodyPr/>
          <a:lstStyle/>
          <a:p>
            <a:r>
              <a:rPr lang="zh-CN" altLang="en-US" sz="2000" dirty="0"/>
              <a:t>物流管理</a:t>
            </a:r>
          </a:p>
        </p:txBody>
      </p:sp>
      <p:pic>
        <p:nvPicPr>
          <p:cNvPr id="3" name="Picture 2">
            <a:extLst>
              <a:ext uri="{FF2B5EF4-FFF2-40B4-BE49-F238E27FC236}">
                <a16:creationId xmlns:a16="http://schemas.microsoft.com/office/drawing/2014/main" id="{E441A7B7-1A62-481F-B951-C8BAA7E09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915567"/>
            <a:ext cx="5256584" cy="368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 name="箭头: 左 4">
            <a:extLst>
              <a:ext uri="{FF2B5EF4-FFF2-40B4-BE49-F238E27FC236}">
                <a16:creationId xmlns:a16="http://schemas.microsoft.com/office/drawing/2014/main" id="{42842A9E-5176-4CFC-8B5E-9B21EA77BFF4}"/>
              </a:ext>
            </a:extLst>
          </p:cNvPr>
          <p:cNvSpPr/>
          <p:nvPr/>
        </p:nvSpPr>
        <p:spPr>
          <a:xfrm>
            <a:off x="6156176" y="760904"/>
            <a:ext cx="1839436" cy="432048"/>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dirty="0">
                <a:solidFill>
                  <a:schemeClr val="bg1"/>
                </a:solidFill>
              </a:rPr>
              <a:t>供应商送货及收货</a:t>
            </a:r>
          </a:p>
        </p:txBody>
      </p:sp>
      <p:pic>
        <p:nvPicPr>
          <p:cNvPr id="6" name="Picture 2">
            <a:extLst>
              <a:ext uri="{FF2B5EF4-FFF2-40B4-BE49-F238E27FC236}">
                <a16:creationId xmlns:a16="http://schemas.microsoft.com/office/drawing/2014/main" id="{F09AF1A3-D943-4DBA-9E1C-5324B37AA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28" y="1194142"/>
            <a:ext cx="5472212" cy="384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箭头: 左 6">
            <a:extLst>
              <a:ext uri="{FF2B5EF4-FFF2-40B4-BE49-F238E27FC236}">
                <a16:creationId xmlns:a16="http://schemas.microsoft.com/office/drawing/2014/main" id="{EC56B583-5A09-4E8B-A8E4-261095378EB9}"/>
              </a:ext>
            </a:extLst>
          </p:cNvPr>
          <p:cNvSpPr/>
          <p:nvPr/>
        </p:nvSpPr>
        <p:spPr>
          <a:xfrm>
            <a:off x="6516216" y="1179923"/>
            <a:ext cx="1800200" cy="432048"/>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a:solidFill>
                  <a:schemeClr val="bg1"/>
                </a:solidFill>
              </a:rPr>
              <a:t>IQC</a:t>
            </a:r>
            <a:r>
              <a:rPr lang="zh-CN" altLang="en-US" sz="1400" dirty="0">
                <a:solidFill>
                  <a:schemeClr val="bg1"/>
                </a:solidFill>
              </a:rPr>
              <a:t>来料检验</a:t>
            </a:r>
          </a:p>
        </p:txBody>
      </p:sp>
      <p:pic>
        <p:nvPicPr>
          <p:cNvPr id="8" name="Picture 2">
            <a:extLst>
              <a:ext uri="{FF2B5EF4-FFF2-40B4-BE49-F238E27FC236}">
                <a16:creationId xmlns:a16="http://schemas.microsoft.com/office/drawing/2014/main" id="{E7B45DEC-8F41-488A-9877-746BA580C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554031"/>
            <a:ext cx="5359120" cy="3761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箭头: 左 8">
            <a:extLst>
              <a:ext uri="{FF2B5EF4-FFF2-40B4-BE49-F238E27FC236}">
                <a16:creationId xmlns:a16="http://schemas.microsoft.com/office/drawing/2014/main" id="{E79940AD-E5A4-4E01-AC5B-AEC5D363904A}"/>
              </a:ext>
            </a:extLst>
          </p:cNvPr>
          <p:cNvSpPr/>
          <p:nvPr/>
        </p:nvSpPr>
        <p:spPr>
          <a:xfrm>
            <a:off x="7098751" y="1611971"/>
            <a:ext cx="1505695" cy="432048"/>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dirty="0">
                <a:solidFill>
                  <a:schemeClr val="bg1"/>
                </a:solidFill>
              </a:rPr>
              <a:t>发料</a:t>
            </a:r>
          </a:p>
        </p:txBody>
      </p:sp>
    </p:spTree>
    <p:extLst>
      <p:ext uri="{BB962C8B-B14F-4D97-AF65-F5344CB8AC3E}">
        <p14:creationId xmlns:p14="http://schemas.microsoft.com/office/powerpoint/2010/main" val="3338306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92439-8360-43B2-98B6-57D02AB4D587}"/>
              </a:ext>
            </a:extLst>
          </p:cNvPr>
          <p:cNvSpPr>
            <a:spLocks noGrp="1"/>
          </p:cNvSpPr>
          <p:nvPr>
            <p:ph type="title"/>
          </p:nvPr>
        </p:nvSpPr>
        <p:spPr/>
        <p:txBody>
          <a:bodyPr/>
          <a:lstStyle/>
          <a:p>
            <a:r>
              <a:rPr lang="zh-CN" altLang="en-US" sz="2000" dirty="0"/>
              <a:t>成品管理</a:t>
            </a:r>
          </a:p>
        </p:txBody>
      </p:sp>
      <p:pic>
        <p:nvPicPr>
          <p:cNvPr id="3" name="Picture 3">
            <a:extLst>
              <a:ext uri="{FF2B5EF4-FFF2-40B4-BE49-F238E27FC236}">
                <a16:creationId xmlns:a16="http://schemas.microsoft.com/office/drawing/2014/main" id="{DBFAFA08-7DCD-419F-8011-C2CB4EC65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872897"/>
            <a:ext cx="6038825" cy="370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箭头: 左 3">
            <a:extLst>
              <a:ext uri="{FF2B5EF4-FFF2-40B4-BE49-F238E27FC236}">
                <a16:creationId xmlns:a16="http://schemas.microsoft.com/office/drawing/2014/main" id="{CBD68CB0-2031-429F-8A90-CEA59012BCA5}"/>
              </a:ext>
            </a:extLst>
          </p:cNvPr>
          <p:cNvSpPr/>
          <p:nvPr/>
        </p:nvSpPr>
        <p:spPr>
          <a:xfrm>
            <a:off x="6541001" y="872897"/>
            <a:ext cx="1839436" cy="432048"/>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dirty="0">
                <a:solidFill>
                  <a:schemeClr val="bg1"/>
                </a:solidFill>
              </a:rPr>
              <a:t>生产入库</a:t>
            </a:r>
          </a:p>
        </p:txBody>
      </p:sp>
      <p:pic>
        <p:nvPicPr>
          <p:cNvPr id="5" name="Picture 2">
            <a:extLst>
              <a:ext uri="{FF2B5EF4-FFF2-40B4-BE49-F238E27FC236}">
                <a16:creationId xmlns:a16="http://schemas.microsoft.com/office/drawing/2014/main" id="{735F011B-39CF-481D-9DDA-A53E728EC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155" y="1247682"/>
            <a:ext cx="5129846"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箭头: 左 6">
            <a:extLst>
              <a:ext uri="{FF2B5EF4-FFF2-40B4-BE49-F238E27FC236}">
                <a16:creationId xmlns:a16="http://schemas.microsoft.com/office/drawing/2014/main" id="{96CC9F90-4F07-4563-B189-09113E573B28}"/>
              </a:ext>
            </a:extLst>
          </p:cNvPr>
          <p:cNvSpPr/>
          <p:nvPr/>
        </p:nvSpPr>
        <p:spPr>
          <a:xfrm>
            <a:off x="6777529" y="1304945"/>
            <a:ext cx="1839436" cy="432048"/>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dirty="0">
                <a:solidFill>
                  <a:schemeClr val="bg1"/>
                </a:solidFill>
              </a:rPr>
              <a:t>成品发货</a:t>
            </a:r>
          </a:p>
        </p:txBody>
      </p:sp>
    </p:spTree>
    <p:extLst>
      <p:ext uri="{BB962C8B-B14F-4D97-AF65-F5344CB8AC3E}">
        <p14:creationId xmlns:p14="http://schemas.microsoft.com/office/powerpoint/2010/main" val="2747188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699542"/>
            <a:ext cx="6300192" cy="3543858"/>
          </a:xfrm>
          <a:prstGeom prst="rect">
            <a:avLst/>
          </a:prstGeom>
        </p:spPr>
      </p:pic>
      <p:sp>
        <p:nvSpPr>
          <p:cNvPr id="9" name="标题 8"/>
          <p:cNvSpPr>
            <a:spLocks noGrp="1"/>
          </p:cNvSpPr>
          <p:nvPr>
            <p:ph type="title"/>
          </p:nvPr>
        </p:nvSpPr>
        <p:spPr>
          <a:xfrm>
            <a:off x="906976" y="267494"/>
            <a:ext cx="6401327" cy="330507"/>
          </a:xfrm>
        </p:spPr>
        <p:txBody>
          <a:bodyPr/>
          <a:lstStyle/>
          <a:p>
            <a:r>
              <a:rPr lang="zh-CN" altLang="en-US" sz="2000" dirty="0"/>
              <a:t>成品库存看板统计</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623" y="987574"/>
            <a:ext cx="6144681" cy="3456384"/>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1720" y="1337318"/>
            <a:ext cx="5809220" cy="3267686"/>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1707654"/>
            <a:ext cx="6012160" cy="3381840"/>
          </a:xfrm>
          <a:prstGeom prst="rect">
            <a:avLst/>
          </a:prstGeom>
        </p:spPr>
      </p:pic>
    </p:spTree>
    <p:extLst>
      <p:ext uri="{BB962C8B-B14F-4D97-AF65-F5344CB8AC3E}">
        <p14:creationId xmlns:p14="http://schemas.microsoft.com/office/powerpoint/2010/main" val="1847983265"/>
      </p:ext>
    </p:extLst>
  </p:cSld>
  <p:clrMapOvr>
    <a:masterClrMapping/>
  </p:clrMapOvr>
  <p:transition spd="slow" advTm="7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000" dirty="0"/>
              <a:t>基础建模</a:t>
            </a:r>
            <a:r>
              <a:rPr lang="en-US" altLang="zh-CN" sz="2000" dirty="0"/>
              <a:t>-</a:t>
            </a:r>
            <a:r>
              <a:rPr lang="zh-CN" altLang="en-US" sz="2000" dirty="0"/>
              <a:t>工厂建模</a:t>
            </a:r>
            <a:endParaRPr lang="en-US" sz="2000" dirty="0"/>
          </a:p>
        </p:txBody>
      </p:sp>
      <p:sp>
        <p:nvSpPr>
          <p:cNvPr id="4" name="文本框 3"/>
          <p:cNvSpPr txBox="1"/>
          <p:nvPr/>
        </p:nvSpPr>
        <p:spPr>
          <a:xfrm>
            <a:off x="755576" y="843558"/>
            <a:ext cx="7488832" cy="1008112"/>
          </a:xfrm>
          <a:prstGeom prst="rect">
            <a:avLst/>
          </a:prstGeom>
          <a:noFill/>
        </p:spPr>
        <p:txBody>
          <a:bodyPr wrap="square" rtlCol="0">
            <a:noAutofit/>
          </a:bodyPr>
          <a:lstStyle/>
          <a:p>
            <a:pPr>
              <a:lnSpc>
                <a:spcPct val="150000"/>
              </a:lnSpc>
            </a:pPr>
            <a:r>
              <a:rPr lang="zh-CN" altLang="en-US" dirty="0"/>
              <a:t>工厂建模是系统提供的对工厂的资源进行数据模型建立的功能模块</a:t>
            </a:r>
            <a:r>
              <a:rPr lang="zh-CN" altLang="zh-CN" dirty="0"/>
              <a:t>。</a:t>
            </a:r>
            <a:endParaRPr lang="en-US" altLang="zh-CN" dirty="0"/>
          </a:p>
          <a:p>
            <a:pPr>
              <a:lnSpc>
                <a:spcPct val="150000"/>
              </a:lnSpc>
            </a:pPr>
            <a:r>
              <a:rPr lang="zh-CN" altLang="en-US" dirty="0"/>
              <a:t>用户可以通过自定义的建模框架实现工厂生产资源结构的数据化过程。</a:t>
            </a:r>
            <a:endParaRPr lang="en-US" altLang="zh-CN" dirty="0"/>
          </a:p>
          <a:p>
            <a:pPr>
              <a:lnSpc>
                <a:spcPct val="150000"/>
              </a:lnSpc>
            </a:pPr>
            <a:r>
              <a:rPr lang="zh-CN" altLang="en-US" dirty="0"/>
              <a:t>包括：</a:t>
            </a:r>
            <a:endParaRPr lang="en-US" altLang="zh-CN" dirty="0"/>
          </a:p>
          <a:p>
            <a:pPr marL="285750" indent="-285750">
              <a:lnSpc>
                <a:spcPct val="150000"/>
              </a:lnSpc>
              <a:buFont typeface="Wingdings" panose="05000000000000000000" pitchFamily="2" charset="2"/>
              <a:buChar char="Ø"/>
            </a:pPr>
            <a:r>
              <a:rPr lang="zh-CN" altLang="en-US" dirty="0"/>
              <a:t>物料主数据</a:t>
            </a:r>
            <a:endParaRPr lang="en-US" altLang="zh-CN" dirty="0"/>
          </a:p>
          <a:p>
            <a:pPr marL="285750" indent="-285750">
              <a:lnSpc>
                <a:spcPct val="150000"/>
              </a:lnSpc>
              <a:buFont typeface="Wingdings" panose="05000000000000000000" pitchFamily="2" charset="2"/>
              <a:buChar char="Ø"/>
            </a:pPr>
            <a:r>
              <a:rPr lang="zh-CN" altLang="en-US" dirty="0"/>
              <a:t>生产逻辑资源（车间、工作中心、作业工站）</a:t>
            </a:r>
            <a:endParaRPr lang="en-US" altLang="zh-CN" dirty="0"/>
          </a:p>
          <a:p>
            <a:pPr marL="285750" indent="-285750">
              <a:lnSpc>
                <a:spcPct val="150000"/>
              </a:lnSpc>
              <a:buFont typeface="Wingdings" panose="05000000000000000000" pitchFamily="2" charset="2"/>
              <a:buChar char="Ø"/>
            </a:pPr>
            <a:r>
              <a:rPr lang="zh-CN" altLang="en-US" dirty="0"/>
              <a:t>组织结构</a:t>
            </a:r>
            <a:endParaRPr lang="en-US" altLang="zh-CN" dirty="0"/>
          </a:p>
          <a:p>
            <a:pPr marL="285750" indent="-285750">
              <a:lnSpc>
                <a:spcPct val="150000"/>
              </a:lnSpc>
              <a:buFont typeface="Wingdings" panose="05000000000000000000" pitchFamily="2" charset="2"/>
              <a:buChar char="Ø"/>
            </a:pPr>
            <a:r>
              <a:rPr lang="zh-CN" altLang="en-US" dirty="0"/>
              <a:t>班次日历</a:t>
            </a:r>
            <a:endParaRPr lang="en-US" altLang="zh-CN" dirty="0"/>
          </a:p>
          <a:p>
            <a:pPr marL="285750" indent="-285750">
              <a:lnSpc>
                <a:spcPct val="150000"/>
              </a:lnSpc>
              <a:buFont typeface="Wingdings" panose="05000000000000000000" pitchFamily="2" charset="2"/>
              <a:buChar char="Ø"/>
            </a:pPr>
            <a:r>
              <a:rPr lang="zh-CN" altLang="en-US" dirty="0"/>
              <a:t>生产物理资源（设备基础台账）</a:t>
            </a:r>
            <a:endParaRPr lang="en-US" altLang="zh-CN" dirty="0"/>
          </a:p>
          <a:p>
            <a:pPr marL="285750" indent="-285750">
              <a:lnSpc>
                <a:spcPct val="150000"/>
              </a:lnSpc>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2861804593"/>
      </p:ext>
    </p:extLst>
  </p:cSld>
  <p:clrMapOvr>
    <a:masterClrMapping/>
  </p:clrMapOvr>
  <p:transition spd="slow" advTm="7000">
    <p:pull dir="l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000" dirty="0"/>
              <a:t>基础建模</a:t>
            </a:r>
            <a:r>
              <a:rPr lang="en-US" altLang="zh-CN" sz="2000" dirty="0"/>
              <a:t>-</a:t>
            </a:r>
            <a:r>
              <a:rPr lang="zh-CN" altLang="en-US" sz="2000" dirty="0"/>
              <a:t>工厂建模</a:t>
            </a:r>
            <a:endParaRPr lang="en-US" sz="2000" dirty="0"/>
          </a:p>
        </p:txBody>
      </p:sp>
      <p:pic>
        <p:nvPicPr>
          <p:cNvPr id="3" name="图片 2">
            <a:extLst>
              <a:ext uri="{FF2B5EF4-FFF2-40B4-BE49-F238E27FC236}">
                <a16:creationId xmlns:a16="http://schemas.microsoft.com/office/drawing/2014/main" id="{60C2ACE4-0840-42F6-B87B-315BC81E1F59}"/>
              </a:ext>
            </a:extLst>
          </p:cNvPr>
          <p:cNvPicPr>
            <a:picLocks noChangeAspect="1"/>
          </p:cNvPicPr>
          <p:nvPr/>
        </p:nvPicPr>
        <p:blipFill>
          <a:blip r:embed="rId2"/>
          <a:stretch>
            <a:fillRect/>
          </a:stretch>
        </p:blipFill>
        <p:spPr>
          <a:xfrm>
            <a:off x="278335" y="699542"/>
            <a:ext cx="4662092" cy="2126867"/>
          </a:xfrm>
          <a:prstGeom prst="rect">
            <a:avLst/>
          </a:prstGeom>
        </p:spPr>
      </p:pic>
      <p:pic>
        <p:nvPicPr>
          <p:cNvPr id="5" name="图片 4">
            <a:extLst>
              <a:ext uri="{FF2B5EF4-FFF2-40B4-BE49-F238E27FC236}">
                <a16:creationId xmlns:a16="http://schemas.microsoft.com/office/drawing/2014/main" id="{18ECC45A-9C59-42AC-88F2-C68639E9CDBB}"/>
              </a:ext>
            </a:extLst>
          </p:cNvPr>
          <p:cNvPicPr>
            <a:picLocks noChangeAspect="1"/>
          </p:cNvPicPr>
          <p:nvPr/>
        </p:nvPicPr>
        <p:blipFill>
          <a:blip r:embed="rId3"/>
          <a:stretch>
            <a:fillRect/>
          </a:stretch>
        </p:blipFill>
        <p:spPr>
          <a:xfrm>
            <a:off x="4627597" y="727728"/>
            <a:ext cx="4353304" cy="2098681"/>
          </a:xfrm>
          <a:prstGeom prst="rect">
            <a:avLst/>
          </a:prstGeom>
        </p:spPr>
      </p:pic>
      <p:pic>
        <p:nvPicPr>
          <p:cNvPr id="7" name="图片 6">
            <a:extLst>
              <a:ext uri="{FF2B5EF4-FFF2-40B4-BE49-F238E27FC236}">
                <a16:creationId xmlns:a16="http://schemas.microsoft.com/office/drawing/2014/main" id="{A0D3302C-D4B6-4EBE-8923-1F46E26C9CFB}"/>
              </a:ext>
            </a:extLst>
          </p:cNvPr>
          <p:cNvPicPr>
            <a:picLocks noChangeAspect="1"/>
          </p:cNvPicPr>
          <p:nvPr/>
        </p:nvPicPr>
        <p:blipFill>
          <a:blip r:embed="rId4"/>
          <a:stretch>
            <a:fillRect/>
          </a:stretch>
        </p:blipFill>
        <p:spPr>
          <a:xfrm>
            <a:off x="278335" y="1336461"/>
            <a:ext cx="4941737" cy="2470577"/>
          </a:xfrm>
          <a:prstGeom prst="rect">
            <a:avLst/>
          </a:prstGeom>
        </p:spPr>
      </p:pic>
      <p:pic>
        <p:nvPicPr>
          <p:cNvPr id="9" name="图片 8">
            <a:extLst>
              <a:ext uri="{FF2B5EF4-FFF2-40B4-BE49-F238E27FC236}">
                <a16:creationId xmlns:a16="http://schemas.microsoft.com/office/drawing/2014/main" id="{5867246E-71DF-4D5A-9D66-B9D3607FB6C4}"/>
              </a:ext>
            </a:extLst>
          </p:cNvPr>
          <p:cNvPicPr>
            <a:picLocks noChangeAspect="1"/>
          </p:cNvPicPr>
          <p:nvPr/>
        </p:nvPicPr>
        <p:blipFill>
          <a:blip r:embed="rId5"/>
          <a:stretch>
            <a:fillRect/>
          </a:stretch>
        </p:blipFill>
        <p:spPr>
          <a:xfrm>
            <a:off x="4662059" y="1329486"/>
            <a:ext cx="4408899" cy="2368537"/>
          </a:xfrm>
          <a:prstGeom prst="rect">
            <a:avLst/>
          </a:prstGeom>
        </p:spPr>
      </p:pic>
      <p:pic>
        <p:nvPicPr>
          <p:cNvPr id="10" name="图片 9">
            <a:extLst>
              <a:ext uri="{FF2B5EF4-FFF2-40B4-BE49-F238E27FC236}">
                <a16:creationId xmlns:a16="http://schemas.microsoft.com/office/drawing/2014/main" id="{82968AB6-F96C-456A-B340-9DAD6F43DCB5}"/>
              </a:ext>
            </a:extLst>
          </p:cNvPr>
          <p:cNvPicPr>
            <a:picLocks noChangeAspect="1"/>
          </p:cNvPicPr>
          <p:nvPr/>
        </p:nvPicPr>
        <p:blipFill>
          <a:blip r:embed="rId6"/>
          <a:stretch>
            <a:fillRect/>
          </a:stretch>
        </p:blipFill>
        <p:spPr>
          <a:xfrm>
            <a:off x="277697" y="2854595"/>
            <a:ext cx="4888329" cy="2225523"/>
          </a:xfrm>
          <a:prstGeom prst="rect">
            <a:avLst/>
          </a:prstGeom>
        </p:spPr>
      </p:pic>
      <p:pic>
        <p:nvPicPr>
          <p:cNvPr id="11" name="图片 10">
            <a:extLst>
              <a:ext uri="{FF2B5EF4-FFF2-40B4-BE49-F238E27FC236}">
                <a16:creationId xmlns:a16="http://schemas.microsoft.com/office/drawing/2014/main" id="{D89E0919-DFE6-4587-98FB-D851B9DEE380}"/>
              </a:ext>
            </a:extLst>
          </p:cNvPr>
          <p:cNvPicPr>
            <a:picLocks noChangeAspect="1"/>
          </p:cNvPicPr>
          <p:nvPr/>
        </p:nvPicPr>
        <p:blipFill>
          <a:blip r:embed="rId7"/>
          <a:stretch>
            <a:fillRect/>
          </a:stretch>
        </p:blipFill>
        <p:spPr>
          <a:xfrm>
            <a:off x="4703311" y="2873403"/>
            <a:ext cx="4408899" cy="2206715"/>
          </a:xfrm>
          <a:prstGeom prst="rect">
            <a:avLst/>
          </a:prstGeom>
        </p:spPr>
      </p:pic>
    </p:spTree>
    <p:extLst>
      <p:ext uri="{BB962C8B-B14F-4D97-AF65-F5344CB8AC3E}">
        <p14:creationId xmlns:p14="http://schemas.microsoft.com/office/powerpoint/2010/main" val="40293058"/>
      </p:ext>
    </p:extLst>
  </p:cSld>
  <p:clrMapOvr>
    <a:masterClrMapping/>
  </p:clrMapOvr>
  <p:transition spd="slow" advTm="7000">
    <p:pull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p:txBody>
          <a:bodyPr/>
          <a:lstStyle/>
          <a:p>
            <a:r>
              <a:rPr lang="zh-CN" altLang="en-US" sz="2000" dirty="0"/>
              <a:t>基础建模</a:t>
            </a:r>
            <a:r>
              <a:rPr lang="en-US" altLang="zh-CN" sz="2000" dirty="0"/>
              <a:t>-</a:t>
            </a:r>
            <a:r>
              <a:rPr lang="zh-CN" altLang="en-US" sz="2000" dirty="0"/>
              <a:t>工艺建模</a:t>
            </a:r>
          </a:p>
        </p:txBody>
      </p:sp>
      <p:sp>
        <p:nvSpPr>
          <p:cNvPr id="3" name="文本框 2"/>
          <p:cNvSpPr txBox="1"/>
          <p:nvPr/>
        </p:nvSpPr>
        <p:spPr>
          <a:xfrm>
            <a:off x="755576" y="843558"/>
            <a:ext cx="7488832" cy="1008112"/>
          </a:xfrm>
          <a:prstGeom prst="rect">
            <a:avLst/>
          </a:prstGeom>
          <a:noFill/>
        </p:spPr>
        <p:txBody>
          <a:bodyPr wrap="square" rtlCol="0">
            <a:noAutofit/>
          </a:bodyPr>
          <a:lstStyle/>
          <a:p>
            <a:pPr>
              <a:lnSpc>
                <a:spcPct val="150000"/>
              </a:lnSpc>
            </a:pPr>
            <a:r>
              <a:rPr lang="zh-CN" altLang="en-US" dirty="0"/>
              <a:t>在系统中建立数字化的产品制造工艺路线、工艺方法等制造约束条件</a:t>
            </a:r>
            <a:r>
              <a:rPr lang="zh-CN" altLang="zh-CN" dirty="0"/>
              <a:t>。</a:t>
            </a:r>
            <a:endParaRPr lang="en-US" altLang="zh-CN" dirty="0"/>
          </a:p>
          <a:p>
            <a:pPr>
              <a:lnSpc>
                <a:spcPct val="150000"/>
              </a:lnSpc>
            </a:pPr>
            <a:r>
              <a:rPr lang="zh-CN" altLang="en-US" dirty="0"/>
              <a:t>在将制造过程的流程、方法、资源、物料等要素通过建模方式数据化的同时，设置了作业管理中的各种系统控制条件。</a:t>
            </a:r>
          </a:p>
        </p:txBody>
      </p:sp>
      <p:sp>
        <p:nvSpPr>
          <p:cNvPr id="2" name="Rectangle 2"/>
          <p:cNvSpPr>
            <a:spLocks noChangeArrowheads="1"/>
          </p:cNvSpPr>
          <p:nvPr/>
        </p:nvSpPr>
        <p:spPr bwMode="auto">
          <a:xfrm>
            <a:off x="683568" y="21083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462451758"/>
              </p:ext>
            </p:extLst>
          </p:nvPr>
        </p:nvGraphicFramePr>
        <p:xfrm>
          <a:off x="528116" y="2348904"/>
          <a:ext cx="3551238" cy="1951038"/>
        </p:xfrm>
        <a:graphic>
          <a:graphicData uri="http://schemas.openxmlformats.org/presentationml/2006/ole">
            <mc:AlternateContent xmlns:mc="http://schemas.openxmlformats.org/markup-compatibility/2006">
              <mc:Choice xmlns:v="urn:schemas-microsoft-com:vml" Requires="v">
                <p:oleObj spid="_x0000_s30766" name="Visio" r:id="rId4" imgW="5003084" imgH="2753323" progId="Visio.Drawing.11">
                  <p:embed/>
                </p:oleObj>
              </mc:Choice>
              <mc:Fallback>
                <p:oleObj name="Visio" r:id="rId4" imgW="5003084" imgH="2753323" progId="Visio.Drawing.11">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116" y="2348904"/>
                        <a:ext cx="3551238" cy="1951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5508105" y="2850475"/>
            <a:ext cx="2592288" cy="369332"/>
          </a:xfrm>
          <a:prstGeom prst="rect">
            <a:avLst/>
          </a:prstGeom>
          <a:noFill/>
        </p:spPr>
        <p:txBody>
          <a:bodyPr wrap="square" rtlCol="0">
            <a:spAutoFit/>
          </a:bodyPr>
          <a:lstStyle/>
          <a:p>
            <a:r>
              <a:rPr lang="zh-CN" altLang="en-US" dirty="0">
                <a:solidFill>
                  <a:schemeClr val="accent1">
                    <a:lumMod val="60000"/>
                    <a:lumOff val="40000"/>
                  </a:schemeClr>
                </a:solidFill>
              </a:rPr>
              <a:t>工艺管理</a:t>
            </a:r>
            <a:r>
              <a:rPr lang="en-US" altLang="zh-CN" dirty="0">
                <a:solidFill>
                  <a:schemeClr val="accent1">
                    <a:lumMod val="60000"/>
                    <a:lumOff val="40000"/>
                  </a:schemeClr>
                </a:solidFill>
              </a:rPr>
              <a:t>-</a:t>
            </a:r>
            <a:r>
              <a:rPr lang="zh-CN" altLang="en-US" dirty="0">
                <a:solidFill>
                  <a:schemeClr val="accent1">
                    <a:lumMod val="60000"/>
                    <a:lumOff val="40000"/>
                  </a:schemeClr>
                </a:solidFill>
              </a:rPr>
              <a:t>产品流程</a:t>
            </a:r>
          </a:p>
        </p:txBody>
      </p:sp>
      <p:pic>
        <p:nvPicPr>
          <p:cNvPr id="7" name="图片 6">
            <a:extLst>
              <a:ext uri="{FF2B5EF4-FFF2-40B4-BE49-F238E27FC236}">
                <a16:creationId xmlns:a16="http://schemas.microsoft.com/office/drawing/2014/main" id="{5B9585F9-8517-4948-9A1D-FA36BA66E150}"/>
              </a:ext>
            </a:extLst>
          </p:cNvPr>
          <p:cNvPicPr>
            <a:picLocks noChangeAspect="1"/>
          </p:cNvPicPr>
          <p:nvPr/>
        </p:nvPicPr>
        <p:blipFill>
          <a:blip r:embed="rId6"/>
          <a:stretch>
            <a:fillRect/>
          </a:stretch>
        </p:blipFill>
        <p:spPr>
          <a:xfrm>
            <a:off x="4079354" y="3507854"/>
            <a:ext cx="4932040" cy="1172076"/>
          </a:xfrm>
          <a:prstGeom prst="rect">
            <a:avLst/>
          </a:prstGeom>
        </p:spPr>
      </p:pic>
    </p:spTree>
    <p:extLst>
      <p:ext uri="{BB962C8B-B14F-4D97-AF65-F5344CB8AC3E}">
        <p14:creationId xmlns:p14="http://schemas.microsoft.com/office/powerpoint/2010/main" val="3798735092"/>
      </p:ext>
    </p:extLst>
  </p:cSld>
  <p:clrMapOvr>
    <a:masterClrMapping/>
  </p:clrMapOvr>
  <p:transition spd="slow" advTm="7000">
    <p:pull dir="l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E22EF-C515-4692-BE6D-B5A6314A3F99}"/>
              </a:ext>
            </a:extLst>
          </p:cNvPr>
          <p:cNvSpPr>
            <a:spLocks noGrp="1"/>
          </p:cNvSpPr>
          <p:nvPr>
            <p:ph type="title"/>
          </p:nvPr>
        </p:nvSpPr>
        <p:spPr/>
        <p:txBody>
          <a:bodyPr/>
          <a:lstStyle/>
          <a:p>
            <a:r>
              <a:rPr lang="zh-CN" altLang="en-US" sz="2400" dirty="0"/>
              <a:t>基础建模</a:t>
            </a:r>
            <a:r>
              <a:rPr lang="en-US" altLang="zh-CN" sz="2400" dirty="0"/>
              <a:t>-</a:t>
            </a:r>
            <a:r>
              <a:rPr lang="zh-CN" altLang="en-US" dirty="0"/>
              <a:t>质量建模</a:t>
            </a:r>
          </a:p>
        </p:txBody>
      </p:sp>
      <p:sp>
        <p:nvSpPr>
          <p:cNvPr id="4" name="文本框 3">
            <a:extLst>
              <a:ext uri="{FF2B5EF4-FFF2-40B4-BE49-F238E27FC236}">
                <a16:creationId xmlns:a16="http://schemas.microsoft.com/office/drawing/2014/main" id="{2D5441B6-7CF4-4E26-9E2B-FE046A796A9B}"/>
              </a:ext>
            </a:extLst>
          </p:cNvPr>
          <p:cNvSpPr txBox="1"/>
          <p:nvPr/>
        </p:nvSpPr>
        <p:spPr>
          <a:xfrm>
            <a:off x="539552" y="915566"/>
            <a:ext cx="7056784" cy="646331"/>
          </a:xfrm>
          <a:prstGeom prst="rect">
            <a:avLst/>
          </a:prstGeom>
          <a:noFill/>
        </p:spPr>
        <p:txBody>
          <a:bodyPr wrap="square" rtlCol="0">
            <a:spAutoFit/>
          </a:bodyPr>
          <a:lstStyle/>
          <a:p>
            <a:r>
              <a:rPr lang="zh-CN" altLang="en-US" dirty="0"/>
              <a:t>在系统中建立人、机、物、法、环各环节的质量管控参数，并在生产过程中在线记录不良及在线返修。</a:t>
            </a:r>
          </a:p>
        </p:txBody>
      </p:sp>
      <p:pic>
        <p:nvPicPr>
          <p:cNvPr id="5" name="图片 4">
            <a:extLst>
              <a:ext uri="{FF2B5EF4-FFF2-40B4-BE49-F238E27FC236}">
                <a16:creationId xmlns:a16="http://schemas.microsoft.com/office/drawing/2014/main" id="{0D2DE469-CD46-4E83-99C5-8064A6063315}"/>
              </a:ext>
            </a:extLst>
          </p:cNvPr>
          <p:cNvPicPr>
            <a:picLocks noChangeAspect="1"/>
          </p:cNvPicPr>
          <p:nvPr/>
        </p:nvPicPr>
        <p:blipFill>
          <a:blip r:embed="rId2"/>
          <a:stretch>
            <a:fillRect/>
          </a:stretch>
        </p:blipFill>
        <p:spPr>
          <a:xfrm>
            <a:off x="536803" y="1592832"/>
            <a:ext cx="5328592" cy="2550471"/>
          </a:xfrm>
          <a:prstGeom prst="rect">
            <a:avLst/>
          </a:prstGeom>
        </p:spPr>
      </p:pic>
      <p:pic>
        <p:nvPicPr>
          <p:cNvPr id="6" name="图片 5">
            <a:extLst>
              <a:ext uri="{FF2B5EF4-FFF2-40B4-BE49-F238E27FC236}">
                <a16:creationId xmlns:a16="http://schemas.microsoft.com/office/drawing/2014/main" id="{367C8C2E-AEFE-420B-927C-7A4D2046C1E2}"/>
              </a:ext>
            </a:extLst>
          </p:cNvPr>
          <p:cNvPicPr>
            <a:picLocks noChangeAspect="1"/>
          </p:cNvPicPr>
          <p:nvPr/>
        </p:nvPicPr>
        <p:blipFill>
          <a:blip r:embed="rId3"/>
          <a:stretch>
            <a:fillRect/>
          </a:stretch>
        </p:blipFill>
        <p:spPr>
          <a:xfrm>
            <a:off x="1184874" y="1849872"/>
            <a:ext cx="5725985" cy="2571525"/>
          </a:xfrm>
          <a:prstGeom prst="rect">
            <a:avLst/>
          </a:prstGeom>
        </p:spPr>
      </p:pic>
      <p:pic>
        <p:nvPicPr>
          <p:cNvPr id="7" name="图片 6">
            <a:extLst>
              <a:ext uri="{FF2B5EF4-FFF2-40B4-BE49-F238E27FC236}">
                <a16:creationId xmlns:a16="http://schemas.microsoft.com/office/drawing/2014/main" id="{E9FB4279-5CB1-4B28-9E78-3FDA4E99CE8C}"/>
              </a:ext>
            </a:extLst>
          </p:cNvPr>
          <p:cNvPicPr>
            <a:picLocks noChangeAspect="1"/>
          </p:cNvPicPr>
          <p:nvPr/>
        </p:nvPicPr>
        <p:blipFill>
          <a:blip r:embed="rId4"/>
          <a:stretch>
            <a:fillRect/>
          </a:stretch>
        </p:blipFill>
        <p:spPr>
          <a:xfrm>
            <a:off x="1760939" y="2101511"/>
            <a:ext cx="6067949" cy="2731681"/>
          </a:xfrm>
          <a:prstGeom prst="rect">
            <a:avLst/>
          </a:prstGeom>
        </p:spPr>
      </p:pic>
      <p:pic>
        <p:nvPicPr>
          <p:cNvPr id="9" name="图片 8">
            <a:extLst>
              <a:ext uri="{FF2B5EF4-FFF2-40B4-BE49-F238E27FC236}">
                <a16:creationId xmlns:a16="http://schemas.microsoft.com/office/drawing/2014/main" id="{204458AE-36F8-4848-822A-E9FBD65AD3D2}"/>
              </a:ext>
            </a:extLst>
          </p:cNvPr>
          <p:cNvPicPr>
            <a:picLocks noChangeAspect="1"/>
          </p:cNvPicPr>
          <p:nvPr/>
        </p:nvPicPr>
        <p:blipFill>
          <a:blip r:embed="rId5"/>
          <a:stretch>
            <a:fillRect/>
          </a:stretch>
        </p:blipFill>
        <p:spPr>
          <a:xfrm>
            <a:off x="3219355" y="2530181"/>
            <a:ext cx="5292080" cy="2570505"/>
          </a:xfrm>
          <a:prstGeom prst="rect">
            <a:avLst/>
          </a:prstGeom>
        </p:spPr>
      </p:pic>
    </p:spTree>
    <p:extLst>
      <p:ext uri="{BB962C8B-B14F-4D97-AF65-F5344CB8AC3E}">
        <p14:creationId xmlns:p14="http://schemas.microsoft.com/office/powerpoint/2010/main" val="2931456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0"/>
          <p:cNvSpPr>
            <a:spLocks noChangeAspect="1"/>
          </p:cNvSpPr>
          <p:nvPr/>
        </p:nvSpPr>
        <p:spPr>
          <a:xfrm>
            <a:off x="3616281" y="847112"/>
            <a:ext cx="1455405" cy="158535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4" name="组合 3"/>
          <p:cNvGrpSpPr/>
          <p:nvPr/>
        </p:nvGrpSpPr>
        <p:grpSpPr>
          <a:xfrm>
            <a:off x="1840888" y="2838451"/>
            <a:ext cx="5188944" cy="978191"/>
            <a:chOff x="762860" y="1740306"/>
            <a:chExt cx="1504806" cy="978190"/>
          </a:xfrm>
        </p:grpSpPr>
        <p:sp>
          <p:nvSpPr>
            <p:cNvPr id="5" name="TextBox 4"/>
            <p:cNvSpPr txBox="1"/>
            <p:nvPr/>
          </p:nvSpPr>
          <p:spPr>
            <a:xfrm>
              <a:off x="793766" y="1740306"/>
              <a:ext cx="1473900" cy="646330"/>
            </a:xfrm>
            <a:prstGeom prst="rect">
              <a:avLst/>
            </a:prstGeom>
            <a:noFill/>
          </p:spPr>
          <p:txBody>
            <a:bodyPr wrap="square" lIns="0" rIns="0" rtlCol="0">
              <a:spAutoFit/>
            </a:bodyPr>
            <a:lstStyle/>
            <a:p>
              <a:pPr algn="ctr"/>
              <a:r>
                <a:rPr lang="zh-CN" altLang="en-US" sz="3600" b="1" dirty="0">
                  <a:solidFill>
                    <a:schemeClr val="tx1">
                      <a:lumMod val="75000"/>
                      <a:lumOff val="25000"/>
                    </a:schemeClr>
                  </a:solidFill>
                </a:rPr>
                <a:t>公司及产品</a:t>
              </a:r>
            </a:p>
          </p:txBody>
        </p:sp>
        <p:sp>
          <p:nvSpPr>
            <p:cNvPr id="6" name="TextBox 5"/>
            <p:cNvSpPr txBox="1"/>
            <p:nvPr/>
          </p:nvSpPr>
          <p:spPr>
            <a:xfrm>
              <a:off x="762860" y="2379942"/>
              <a:ext cx="1473900" cy="338554"/>
            </a:xfrm>
            <a:prstGeom prst="rect">
              <a:avLst/>
            </a:prstGeom>
            <a:noFill/>
          </p:spPr>
          <p:txBody>
            <a:bodyPr wrap="square" rtlCol="0">
              <a:spAutoFit/>
            </a:bodyPr>
            <a:lstStyle/>
            <a:p>
              <a:pPr algn="ctr"/>
              <a:r>
                <a:rPr lang="en-US" altLang="zh-CN" sz="1600" b="1" dirty="0">
                  <a:solidFill>
                    <a:srgbClr val="0089E1"/>
                  </a:solidFill>
                  <a:latin typeface="微软雅黑" pitchFamily="34" charset="-122"/>
                  <a:ea typeface="微软雅黑" pitchFamily="34" charset="-122"/>
                </a:rPr>
                <a:t>COMPANY</a:t>
              </a:r>
              <a:r>
                <a:rPr lang="zh-CN" altLang="en-US" sz="1600" b="1" dirty="0">
                  <a:solidFill>
                    <a:srgbClr val="0089E1"/>
                  </a:solidFill>
                  <a:latin typeface="微软雅黑" pitchFamily="34" charset="-122"/>
                  <a:ea typeface="微软雅黑" pitchFamily="34" charset="-122"/>
                </a:rPr>
                <a:t> </a:t>
              </a:r>
              <a:r>
                <a:rPr lang="en-US" altLang="zh-CN" sz="1600" b="1" dirty="0">
                  <a:solidFill>
                    <a:srgbClr val="0089E1"/>
                  </a:solidFill>
                  <a:latin typeface="微软雅黑" pitchFamily="34" charset="-122"/>
                  <a:ea typeface="微软雅黑" pitchFamily="34" charset="-122"/>
                </a:rPr>
                <a:t>AND FRAMEWORK</a:t>
              </a:r>
            </a:p>
          </p:txBody>
        </p:sp>
      </p:grpSp>
      <p:sp>
        <p:nvSpPr>
          <p:cNvPr id="13" name="椭圆 12"/>
          <p:cNvSpPr/>
          <p:nvPr/>
        </p:nvSpPr>
        <p:spPr>
          <a:xfrm>
            <a:off x="6276339" y="410822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 name="椭圆 13"/>
          <p:cNvSpPr/>
          <p:nvPr/>
        </p:nvSpPr>
        <p:spPr>
          <a:xfrm>
            <a:off x="8436579" y="384359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 name="椭圆 14"/>
          <p:cNvSpPr/>
          <p:nvPr/>
        </p:nvSpPr>
        <p:spPr>
          <a:xfrm>
            <a:off x="1947459" y="4716088"/>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 name="椭圆 15"/>
          <p:cNvSpPr>
            <a:spLocks noChangeAspect="1"/>
          </p:cNvSpPr>
          <p:nvPr/>
        </p:nvSpPr>
        <p:spPr>
          <a:xfrm>
            <a:off x="4752913" y="4607323"/>
            <a:ext cx="576000" cy="576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 name="椭圆 16"/>
          <p:cNvSpPr>
            <a:spLocks noChangeAspect="1"/>
          </p:cNvSpPr>
          <p:nvPr/>
        </p:nvSpPr>
        <p:spPr>
          <a:xfrm>
            <a:off x="7753448" y="4716088"/>
            <a:ext cx="648000" cy="648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 name="椭圆 17"/>
          <p:cNvSpPr>
            <a:spLocks noChangeAspect="1"/>
          </p:cNvSpPr>
          <p:nvPr/>
        </p:nvSpPr>
        <p:spPr>
          <a:xfrm>
            <a:off x="5412339" y="4932088"/>
            <a:ext cx="864000" cy="864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 name="椭圆 18"/>
          <p:cNvSpPr>
            <a:spLocks noChangeAspect="1"/>
          </p:cNvSpPr>
          <p:nvPr/>
        </p:nvSpPr>
        <p:spPr>
          <a:xfrm>
            <a:off x="3160392" y="4327715"/>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 name="椭圆 19"/>
          <p:cNvSpPr>
            <a:spLocks noChangeAspect="1"/>
          </p:cNvSpPr>
          <p:nvPr/>
        </p:nvSpPr>
        <p:spPr>
          <a:xfrm>
            <a:off x="1259632" y="4607087"/>
            <a:ext cx="504000" cy="504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 name="椭圆 20"/>
          <p:cNvSpPr>
            <a:spLocks noChangeAspect="1"/>
          </p:cNvSpPr>
          <p:nvPr/>
        </p:nvSpPr>
        <p:spPr>
          <a:xfrm>
            <a:off x="755632" y="5029883"/>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 name="椭圆 21"/>
          <p:cNvSpPr>
            <a:spLocks noChangeAspect="1"/>
          </p:cNvSpPr>
          <p:nvPr/>
        </p:nvSpPr>
        <p:spPr>
          <a:xfrm>
            <a:off x="251520" y="4891383"/>
            <a:ext cx="324000" cy="32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 name="椭圆 22"/>
          <p:cNvSpPr>
            <a:spLocks noChangeAspect="1"/>
          </p:cNvSpPr>
          <p:nvPr/>
        </p:nvSpPr>
        <p:spPr>
          <a:xfrm>
            <a:off x="3927567" y="4512812"/>
            <a:ext cx="252000" cy="252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 name="椭圆 23"/>
          <p:cNvSpPr>
            <a:spLocks noChangeAspect="1"/>
          </p:cNvSpPr>
          <p:nvPr/>
        </p:nvSpPr>
        <p:spPr>
          <a:xfrm>
            <a:off x="4382073" y="4283387"/>
            <a:ext cx="252000" cy="252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5" name="椭圆 24"/>
          <p:cNvSpPr>
            <a:spLocks noChangeAspect="1"/>
          </p:cNvSpPr>
          <p:nvPr/>
        </p:nvSpPr>
        <p:spPr>
          <a:xfrm>
            <a:off x="71520" y="4697868"/>
            <a:ext cx="180000" cy="180000"/>
          </a:xfrm>
          <a:prstGeom prst="ellipse">
            <a:avLst/>
          </a:prstGeom>
          <a:solidFill>
            <a:srgbClr val="0089E1"/>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nvGrpSpPr>
          <p:cNvPr id="27" name="组合 26">
            <a:extLst>
              <a:ext uri="{FF2B5EF4-FFF2-40B4-BE49-F238E27FC236}">
                <a16:creationId xmlns:a16="http://schemas.microsoft.com/office/drawing/2014/main" id="{27536356-6D5F-4606-AD35-51FA99EB3BCA}"/>
              </a:ext>
            </a:extLst>
          </p:cNvPr>
          <p:cNvGrpSpPr/>
          <p:nvPr/>
        </p:nvGrpSpPr>
        <p:grpSpPr>
          <a:xfrm>
            <a:off x="4175903" y="760019"/>
            <a:ext cx="1620234" cy="1739724"/>
            <a:chOff x="1249459" y="2668927"/>
            <a:chExt cx="1099775" cy="1198967"/>
          </a:xfrm>
        </p:grpSpPr>
        <p:sp>
          <p:nvSpPr>
            <p:cNvPr id="29" name="矩形 10">
              <a:extLst>
                <a:ext uri="{FF2B5EF4-FFF2-40B4-BE49-F238E27FC236}">
                  <a16:creationId xmlns:a16="http://schemas.microsoft.com/office/drawing/2014/main" id="{1AE8A884-332D-4AAE-B9FA-3FEAF8F467D6}"/>
                </a:ext>
              </a:extLst>
            </p:cNvPr>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1" name="KSO_Shape">
              <a:extLst>
                <a:ext uri="{FF2B5EF4-FFF2-40B4-BE49-F238E27FC236}">
                  <a16:creationId xmlns:a16="http://schemas.microsoft.com/office/drawing/2014/main" id="{DD61B534-73B6-4675-AAA7-43788E92544C}"/>
                </a:ext>
              </a:extLst>
            </p:cNvPr>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0089E1"/>
              </a:gs>
              <a:gs pos="100000">
                <a:schemeClr val="accent6">
                  <a:lumMod val="75000"/>
                </a:schemeClr>
              </a:gs>
              <a:gs pos="0">
                <a:schemeClr val="accent6">
                  <a:lumMod val="60000"/>
                  <a:lumOff val="40000"/>
                </a:schemeClr>
              </a:gs>
            </a:gsLst>
            <a:lin ang="18900000" scaled="0"/>
            <a:tileRect/>
          </a:gradFill>
          <a:ln w="15875">
            <a:gradFill>
              <a:gsLst>
                <a:gs pos="50000">
                  <a:srgbClr val="0089E1"/>
                </a:gs>
                <a:gs pos="100000">
                  <a:schemeClr val="accent6">
                    <a:lumMod val="75000"/>
                  </a:schemeClr>
                </a:gs>
                <a:gs pos="0">
                  <a:schemeClr val="accent6">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dirty="0">
                <a:solidFill>
                  <a:prstClr val="white"/>
                </a:solidFill>
                <a:latin typeface="Impact" panose="020B0806030902050204" pitchFamily="34" charset="0"/>
              </a:rPr>
              <a:t>01</a:t>
            </a:r>
            <a:endParaRPr lang="zh-CN" altLang="en-US" sz="3600" dirty="0">
              <a:solidFill>
                <a:prstClr val="white"/>
              </a:solidFill>
              <a:latin typeface="Impact" panose="020B0806030902050204" pitchFamily="34" charset="0"/>
            </a:endParaRPr>
          </a:p>
        </p:txBody>
      </p:sp>
    </p:spTree>
    <p:extLst>
      <p:ext uri="{BB962C8B-B14F-4D97-AF65-F5344CB8AC3E}">
        <p14:creationId xmlns:p14="http://schemas.microsoft.com/office/powerpoint/2010/main" val="1056106605"/>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p:txBody>
          <a:bodyPr/>
          <a:lstStyle/>
          <a:p>
            <a:r>
              <a:rPr lang="zh-CN" altLang="en-US" sz="2000" dirty="0"/>
              <a:t>生产计划</a:t>
            </a:r>
          </a:p>
        </p:txBody>
      </p:sp>
      <p:pic>
        <p:nvPicPr>
          <p:cNvPr id="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32" y="843558"/>
            <a:ext cx="8165032" cy="4052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圆角矩形 1"/>
          <p:cNvSpPr/>
          <p:nvPr/>
        </p:nvSpPr>
        <p:spPr>
          <a:xfrm>
            <a:off x="1259632" y="2139702"/>
            <a:ext cx="432048" cy="144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900" dirty="0"/>
              <a:t>ERP</a:t>
            </a:r>
            <a:endParaRPr lang="zh-CN" altLang="en-US" sz="900" dirty="0"/>
          </a:p>
        </p:txBody>
      </p:sp>
      <p:sp>
        <p:nvSpPr>
          <p:cNvPr id="3" name="文本框 2">
            <a:extLst>
              <a:ext uri="{FF2B5EF4-FFF2-40B4-BE49-F238E27FC236}">
                <a16:creationId xmlns:a16="http://schemas.microsoft.com/office/drawing/2014/main" id="{99E60CC5-C26F-47C4-8783-6C6316BB98C5}"/>
              </a:ext>
            </a:extLst>
          </p:cNvPr>
          <p:cNvSpPr txBox="1"/>
          <p:nvPr/>
        </p:nvSpPr>
        <p:spPr>
          <a:xfrm>
            <a:off x="2843808" y="3075806"/>
            <a:ext cx="1368152" cy="307777"/>
          </a:xfrm>
          <a:prstGeom prst="rect">
            <a:avLst/>
          </a:prstGeom>
          <a:noFill/>
        </p:spPr>
        <p:txBody>
          <a:bodyPr wrap="square" rtlCol="0">
            <a:spAutoFit/>
          </a:bodyPr>
          <a:lstStyle/>
          <a:p>
            <a:r>
              <a:rPr lang="en-US" altLang="zh-CN" sz="1400" dirty="0"/>
              <a:t>MES</a:t>
            </a:r>
            <a:r>
              <a:rPr lang="zh-CN" altLang="en-US" sz="1400" dirty="0"/>
              <a:t>手工排产</a:t>
            </a:r>
          </a:p>
        </p:txBody>
      </p:sp>
    </p:spTree>
    <p:extLst>
      <p:ext uri="{BB962C8B-B14F-4D97-AF65-F5344CB8AC3E}">
        <p14:creationId xmlns:p14="http://schemas.microsoft.com/office/powerpoint/2010/main" val="2997278132"/>
      </p:ext>
    </p:extLst>
  </p:cSld>
  <p:clrMapOvr>
    <a:masterClrMapping/>
  </p:clrMapOvr>
  <p:transition spd="slow" advTm="10000">
    <p:cover dir="l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p:txBody>
          <a:bodyPr/>
          <a:lstStyle/>
          <a:p>
            <a:r>
              <a:rPr lang="zh-CN" altLang="en-US" sz="2000" dirty="0"/>
              <a:t>生产计划</a:t>
            </a:r>
            <a:r>
              <a:rPr lang="en-US" altLang="zh-CN" sz="2000" dirty="0"/>
              <a:t>-</a:t>
            </a:r>
            <a:r>
              <a:rPr lang="zh-CN" altLang="en-US" sz="2000" dirty="0"/>
              <a:t>中央监控</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7" y="771550"/>
            <a:ext cx="6408712" cy="4371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1131590"/>
            <a:ext cx="7543703" cy="3867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stretch>
            <a:fillRect/>
          </a:stretch>
        </p:blipFill>
        <p:spPr>
          <a:xfrm>
            <a:off x="2327943" y="1503647"/>
            <a:ext cx="6795097" cy="3855877"/>
          </a:xfrm>
          <a:prstGeom prst="rect">
            <a:avLst/>
          </a:prstGeom>
        </p:spPr>
      </p:pic>
    </p:spTree>
    <p:extLst>
      <p:ext uri="{BB962C8B-B14F-4D97-AF65-F5344CB8AC3E}">
        <p14:creationId xmlns:p14="http://schemas.microsoft.com/office/powerpoint/2010/main" val="1255153310"/>
      </p:ext>
    </p:extLst>
  </p:cSld>
  <p:clrMapOvr>
    <a:masterClrMapping/>
  </p:clrMapOvr>
  <p:transition spd="slow" advTm="10000">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p:txBody>
          <a:bodyPr/>
          <a:lstStyle/>
          <a:p>
            <a:r>
              <a:rPr lang="zh-CN" altLang="en-US" sz="2000" dirty="0"/>
              <a:t>生产计划</a:t>
            </a:r>
            <a:r>
              <a:rPr lang="en-US" altLang="zh-CN" sz="2000" dirty="0"/>
              <a:t>-</a:t>
            </a:r>
            <a:r>
              <a:rPr lang="zh-CN" altLang="en-US" sz="2000" dirty="0"/>
              <a:t>计划下达</a:t>
            </a:r>
          </a:p>
        </p:txBody>
      </p:sp>
      <p:sp>
        <p:nvSpPr>
          <p:cNvPr id="2" name="Rectangle 2"/>
          <p:cNvSpPr>
            <a:spLocks noChangeArrowheads="1"/>
          </p:cNvSpPr>
          <p:nvPr/>
        </p:nvSpPr>
        <p:spPr bwMode="auto">
          <a:xfrm>
            <a:off x="683568" y="21083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977" y="1026082"/>
            <a:ext cx="2584904" cy="1418596"/>
          </a:xfrm>
          <a:prstGeom prst="rect">
            <a:avLst/>
          </a:prstGeom>
          <a:noFill/>
          <a:ln>
            <a:noFill/>
          </a:ln>
        </p:spPr>
      </p:pic>
      <p:pic>
        <p:nvPicPr>
          <p:cNvPr id="6" name="图片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5342" y="1043392"/>
            <a:ext cx="3646537" cy="1220912"/>
          </a:xfrm>
          <a:prstGeom prst="rect">
            <a:avLst/>
          </a:prstGeom>
          <a:noFill/>
          <a:ln>
            <a:noFill/>
          </a:ln>
        </p:spPr>
      </p:pic>
      <p:pic>
        <p:nvPicPr>
          <p:cNvPr id="7" name="图片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4008" y="2872759"/>
            <a:ext cx="3744416" cy="1370723"/>
          </a:xfrm>
          <a:prstGeom prst="rect">
            <a:avLst/>
          </a:prstGeom>
          <a:noFill/>
          <a:ln>
            <a:noFill/>
          </a:ln>
        </p:spPr>
      </p:pic>
      <p:pic>
        <p:nvPicPr>
          <p:cNvPr id="8" name="图片 7"/>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584" y="2872759"/>
            <a:ext cx="2664297" cy="1491604"/>
          </a:xfrm>
          <a:prstGeom prst="rect">
            <a:avLst/>
          </a:prstGeom>
          <a:noFill/>
          <a:ln>
            <a:noFill/>
          </a:ln>
        </p:spPr>
      </p:pic>
      <p:sp>
        <p:nvSpPr>
          <p:cNvPr id="4" name="右箭头 3"/>
          <p:cNvSpPr/>
          <p:nvPr/>
        </p:nvSpPr>
        <p:spPr>
          <a:xfrm>
            <a:off x="3855613" y="1563637"/>
            <a:ext cx="356347" cy="388777"/>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文本框 8"/>
          <p:cNvSpPr txBox="1"/>
          <p:nvPr/>
        </p:nvSpPr>
        <p:spPr>
          <a:xfrm>
            <a:off x="1490318" y="702490"/>
            <a:ext cx="1338828" cy="369332"/>
          </a:xfrm>
          <a:prstGeom prst="rect">
            <a:avLst/>
          </a:prstGeom>
          <a:noFill/>
        </p:spPr>
        <p:txBody>
          <a:bodyPr wrap="square" rtlCol="0">
            <a:spAutoFit/>
          </a:bodyPr>
          <a:lstStyle/>
          <a:p>
            <a:r>
              <a:rPr lang="zh-CN" altLang="en-US" dirty="0">
                <a:solidFill>
                  <a:schemeClr val="accent3">
                    <a:lumMod val="60000"/>
                    <a:lumOff val="40000"/>
                  </a:schemeClr>
                </a:solidFill>
              </a:rPr>
              <a:t>日计划排产</a:t>
            </a:r>
          </a:p>
        </p:txBody>
      </p:sp>
      <p:sp>
        <p:nvSpPr>
          <p:cNvPr id="11" name="文本框 10"/>
          <p:cNvSpPr txBox="1"/>
          <p:nvPr/>
        </p:nvSpPr>
        <p:spPr>
          <a:xfrm>
            <a:off x="5615969" y="742032"/>
            <a:ext cx="1800493" cy="369332"/>
          </a:xfrm>
          <a:prstGeom prst="rect">
            <a:avLst/>
          </a:prstGeom>
          <a:noFill/>
        </p:spPr>
        <p:txBody>
          <a:bodyPr wrap="none" rtlCol="0">
            <a:spAutoFit/>
          </a:bodyPr>
          <a:lstStyle/>
          <a:p>
            <a:r>
              <a:rPr lang="zh-CN" altLang="en-US" dirty="0">
                <a:solidFill>
                  <a:schemeClr val="accent3">
                    <a:lumMod val="60000"/>
                    <a:lumOff val="40000"/>
                  </a:schemeClr>
                </a:solidFill>
              </a:rPr>
              <a:t>能力核算及调整</a:t>
            </a:r>
          </a:p>
        </p:txBody>
      </p:sp>
      <p:sp>
        <p:nvSpPr>
          <p:cNvPr id="12" name="文本框 11"/>
          <p:cNvSpPr txBox="1"/>
          <p:nvPr/>
        </p:nvSpPr>
        <p:spPr>
          <a:xfrm>
            <a:off x="6070230" y="4335339"/>
            <a:ext cx="1107996" cy="369332"/>
          </a:xfrm>
          <a:prstGeom prst="rect">
            <a:avLst/>
          </a:prstGeom>
          <a:noFill/>
        </p:spPr>
        <p:txBody>
          <a:bodyPr wrap="none" rtlCol="0">
            <a:spAutoFit/>
          </a:bodyPr>
          <a:lstStyle/>
          <a:p>
            <a:r>
              <a:rPr lang="zh-CN" altLang="en-US" dirty="0">
                <a:solidFill>
                  <a:schemeClr val="accent3">
                    <a:lumMod val="60000"/>
                    <a:lumOff val="40000"/>
                  </a:schemeClr>
                </a:solidFill>
              </a:rPr>
              <a:t>发布计划</a:t>
            </a:r>
          </a:p>
        </p:txBody>
      </p:sp>
      <p:sp>
        <p:nvSpPr>
          <p:cNvPr id="10" name="下箭头 9"/>
          <p:cNvSpPr/>
          <p:nvPr/>
        </p:nvSpPr>
        <p:spPr>
          <a:xfrm>
            <a:off x="6372200" y="2444678"/>
            <a:ext cx="504056" cy="271088"/>
          </a:xfrm>
          <a:prstGeom prst="down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 name="文本框 13"/>
          <p:cNvSpPr txBox="1"/>
          <p:nvPr/>
        </p:nvSpPr>
        <p:spPr>
          <a:xfrm>
            <a:off x="1259632" y="4347500"/>
            <a:ext cx="1800493" cy="369332"/>
          </a:xfrm>
          <a:prstGeom prst="rect">
            <a:avLst/>
          </a:prstGeom>
          <a:noFill/>
        </p:spPr>
        <p:txBody>
          <a:bodyPr wrap="none" rtlCol="0">
            <a:spAutoFit/>
          </a:bodyPr>
          <a:lstStyle/>
          <a:p>
            <a:r>
              <a:rPr lang="zh-CN" altLang="en-US" dirty="0">
                <a:solidFill>
                  <a:schemeClr val="accent3">
                    <a:lumMod val="60000"/>
                    <a:lumOff val="40000"/>
                  </a:schemeClr>
                </a:solidFill>
              </a:rPr>
              <a:t>线头电子计划板</a:t>
            </a:r>
          </a:p>
        </p:txBody>
      </p:sp>
      <p:sp>
        <p:nvSpPr>
          <p:cNvPr id="15" name="下箭头 14"/>
          <p:cNvSpPr/>
          <p:nvPr/>
        </p:nvSpPr>
        <p:spPr>
          <a:xfrm rot="5243325">
            <a:off x="3750470" y="3585170"/>
            <a:ext cx="504056" cy="271088"/>
          </a:xfrm>
          <a:prstGeom prst="down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4418662"/>
      </p:ext>
    </p:extLst>
  </p:cSld>
  <p:clrMapOvr>
    <a:masterClrMapping/>
  </p:clrMapOvr>
  <p:transition spd="slow" advTm="7000">
    <p:pull dir="l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p:txBody>
          <a:bodyPr/>
          <a:lstStyle/>
          <a:p>
            <a:r>
              <a:rPr lang="zh-CN" altLang="en-US" sz="2000" dirty="0"/>
              <a:t>生产计划</a:t>
            </a:r>
            <a:r>
              <a:rPr lang="en-US" altLang="zh-CN" sz="2000" dirty="0"/>
              <a:t>-</a:t>
            </a:r>
            <a:r>
              <a:rPr lang="zh-CN" altLang="en-US" sz="2000" dirty="0"/>
              <a:t>计划派送</a:t>
            </a:r>
          </a:p>
        </p:txBody>
      </p:sp>
      <p:sp>
        <p:nvSpPr>
          <p:cNvPr id="2" name="Rectangle 2"/>
          <p:cNvSpPr>
            <a:spLocks noChangeArrowheads="1"/>
          </p:cNvSpPr>
          <p:nvPr/>
        </p:nvSpPr>
        <p:spPr bwMode="auto">
          <a:xfrm>
            <a:off x="683568" y="21083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p:cNvSpPr txBox="1"/>
          <p:nvPr/>
        </p:nvSpPr>
        <p:spPr>
          <a:xfrm>
            <a:off x="795270" y="699542"/>
            <a:ext cx="7809177" cy="1008112"/>
          </a:xfrm>
          <a:prstGeom prst="rect">
            <a:avLst/>
          </a:prstGeom>
          <a:noFill/>
        </p:spPr>
        <p:txBody>
          <a:bodyPr wrap="square" rtlCol="0">
            <a:noAutofit/>
          </a:bodyPr>
          <a:lstStyle/>
          <a:p>
            <a:pPr>
              <a:lnSpc>
                <a:spcPct val="150000"/>
              </a:lnSpc>
            </a:pPr>
            <a:r>
              <a:rPr lang="zh-CN" altLang="en-US" sz="1600" dirty="0"/>
              <a:t>计划模块可以在任务单发布后派送到生产指示屏上，且支持打印订单对应的产品条码，由系统产生序列号并控制唯一性</a:t>
            </a:r>
            <a:r>
              <a:rPr lang="zh-CN" altLang="zh-CN" sz="1600" dirty="0"/>
              <a:t>。</a:t>
            </a:r>
            <a:endParaRPr lang="en-US" altLang="zh-CN" sz="1600" dirty="0"/>
          </a:p>
          <a:p>
            <a:pPr marL="285750" indent="-285750">
              <a:lnSpc>
                <a:spcPct val="150000"/>
              </a:lnSpc>
              <a:buFont typeface="Wingdings" panose="05000000000000000000" pitchFamily="2" charset="2"/>
              <a:buChar char="Ø"/>
            </a:pPr>
            <a:endParaRPr lang="zh-CN" altLang="en-US" sz="1600" dirty="0"/>
          </a:p>
        </p:txBody>
      </p:sp>
      <p:pic>
        <p:nvPicPr>
          <p:cNvPr id="6" name="图片 5">
            <a:extLst>
              <a:ext uri="{FF2B5EF4-FFF2-40B4-BE49-F238E27FC236}">
                <a16:creationId xmlns:a16="http://schemas.microsoft.com/office/drawing/2014/main" id="{F1659641-DCF6-4088-8116-A164B05B46BE}"/>
              </a:ext>
            </a:extLst>
          </p:cNvPr>
          <p:cNvPicPr/>
          <p:nvPr/>
        </p:nvPicPr>
        <p:blipFill>
          <a:blip r:embed="rId3"/>
          <a:stretch>
            <a:fillRect/>
          </a:stretch>
        </p:blipFill>
        <p:spPr>
          <a:xfrm>
            <a:off x="572406" y="1563638"/>
            <a:ext cx="5334425" cy="2736296"/>
          </a:xfrm>
          <a:prstGeom prst="rect">
            <a:avLst/>
          </a:prstGeom>
        </p:spPr>
      </p:pic>
      <p:pic>
        <p:nvPicPr>
          <p:cNvPr id="16" name="图片 15"/>
          <p:cNvPicPr/>
          <p:nvPr/>
        </p:nvPicPr>
        <p:blipFill>
          <a:blip r:embed="rId4">
            <a:extLst>
              <a:ext uri="{28A0092B-C50C-407E-A947-70E740481C1C}">
                <a14:useLocalDpi xmlns:a14="http://schemas.microsoft.com/office/drawing/2010/main" val="0"/>
              </a:ext>
            </a:extLst>
          </a:blip>
          <a:srcRect/>
          <a:stretch>
            <a:fillRect/>
          </a:stretch>
        </p:blipFill>
        <p:spPr bwMode="auto">
          <a:xfrm>
            <a:off x="4213953" y="2509065"/>
            <a:ext cx="4431642" cy="2581804"/>
          </a:xfrm>
          <a:prstGeom prst="rect">
            <a:avLst/>
          </a:prstGeom>
          <a:noFill/>
          <a:ln>
            <a:noFill/>
          </a:ln>
        </p:spPr>
      </p:pic>
    </p:spTree>
    <p:extLst>
      <p:ext uri="{BB962C8B-B14F-4D97-AF65-F5344CB8AC3E}">
        <p14:creationId xmlns:p14="http://schemas.microsoft.com/office/powerpoint/2010/main" val="947370301"/>
      </p:ext>
    </p:extLst>
  </p:cSld>
  <p:clrMapOvr>
    <a:masterClrMapping/>
  </p:clrMapOvr>
  <p:transition spd="slow" advTm="7000">
    <p:pull dir="l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E1DC2-6DFF-47ED-A62A-B7566695739E}"/>
              </a:ext>
            </a:extLst>
          </p:cNvPr>
          <p:cNvSpPr>
            <a:spLocks noGrp="1"/>
          </p:cNvSpPr>
          <p:nvPr>
            <p:ph type="title"/>
          </p:nvPr>
        </p:nvSpPr>
        <p:spPr/>
        <p:txBody>
          <a:bodyPr/>
          <a:lstStyle/>
          <a:p>
            <a:r>
              <a:rPr lang="zh-CN" altLang="en-US" dirty="0"/>
              <a:t>生产物料管理</a:t>
            </a:r>
          </a:p>
        </p:txBody>
      </p:sp>
      <p:pic>
        <p:nvPicPr>
          <p:cNvPr id="3" name="图片 2">
            <a:extLst>
              <a:ext uri="{FF2B5EF4-FFF2-40B4-BE49-F238E27FC236}">
                <a16:creationId xmlns:a16="http://schemas.microsoft.com/office/drawing/2014/main" id="{F62B5881-6922-470A-8C57-A358E4F8A828}"/>
              </a:ext>
            </a:extLst>
          </p:cNvPr>
          <p:cNvPicPr/>
          <p:nvPr/>
        </p:nvPicPr>
        <p:blipFill>
          <a:blip r:embed="rId2"/>
          <a:stretch>
            <a:fillRect/>
          </a:stretch>
        </p:blipFill>
        <p:spPr>
          <a:xfrm>
            <a:off x="643745" y="1121438"/>
            <a:ext cx="3423028" cy="1437160"/>
          </a:xfrm>
          <a:prstGeom prst="rect">
            <a:avLst/>
          </a:prstGeom>
        </p:spPr>
      </p:pic>
      <p:pic>
        <p:nvPicPr>
          <p:cNvPr id="4" name="图片 3">
            <a:extLst>
              <a:ext uri="{FF2B5EF4-FFF2-40B4-BE49-F238E27FC236}">
                <a16:creationId xmlns:a16="http://schemas.microsoft.com/office/drawing/2014/main" id="{DB6935FB-C54A-4C48-8A16-D8B372523DF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1126591"/>
            <a:ext cx="3423028" cy="1478920"/>
          </a:xfrm>
          <a:prstGeom prst="rect">
            <a:avLst/>
          </a:prstGeom>
          <a:noFill/>
          <a:ln>
            <a:noFill/>
          </a:ln>
        </p:spPr>
      </p:pic>
      <p:pic>
        <p:nvPicPr>
          <p:cNvPr id="5" name="图片 4" descr="作业工站">
            <a:extLst>
              <a:ext uri="{FF2B5EF4-FFF2-40B4-BE49-F238E27FC236}">
                <a16:creationId xmlns:a16="http://schemas.microsoft.com/office/drawing/2014/main" id="{1EF90950-DD3D-4182-8ADF-FCA31AA929C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9642" y="2954234"/>
            <a:ext cx="5504716" cy="2189266"/>
          </a:xfrm>
          <a:prstGeom prst="rect">
            <a:avLst/>
          </a:prstGeom>
          <a:noFill/>
          <a:ln>
            <a:noFill/>
          </a:ln>
        </p:spPr>
      </p:pic>
      <p:sp>
        <p:nvSpPr>
          <p:cNvPr id="6" name="文本框 5">
            <a:extLst>
              <a:ext uri="{FF2B5EF4-FFF2-40B4-BE49-F238E27FC236}">
                <a16:creationId xmlns:a16="http://schemas.microsoft.com/office/drawing/2014/main" id="{8FE56634-9E86-4FF3-96A4-011ADBCDBD1A}"/>
              </a:ext>
            </a:extLst>
          </p:cNvPr>
          <p:cNvSpPr txBox="1"/>
          <p:nvPr/>
        </p:nvSpPr>
        <p:spPr>
          <a:xfrm>
            <a:off x="1259632" y="771550"/>
            <a:ext cx="2232248" cy="369332"/>
          </a:xfrm>
          <a:prstGeom prst="rect">
            <a:avLst/>
          </a:prstGeom>
          <a:noFill/>
        </p:spPr>
        <p:txBody>
          <a:bodyPr wrap="square" rtlCol="0">
            <a:spAutoFit/>
          </a:bodyPr>
          <a:lstStyle/>
          <a:p>
            <a:r>
              <a:rPr lang="zh-CN" altLang="en-US" dirty="0">
                <a:solidFill>
                  <a:schemeClr val="accent3">
                    <a:lumMod val="60000"/>
                    <a:lumOff val="40000"/>
                  </a:schemeClr>
                </a:solidFill>
              </a:rPr>
              <a:t>物料主数据建模</a:t>
            </a:r>
          </a:p>
        </p:txBody>
      </p:sp>
      <p:sp>
        <p:nvSpPr>
          <p:cNvPr id="7" name="文本框 6">
            <a:extLst>
              <a:ext uri="{FF2B5EF4-FFF2-40B4-BE49-F238E27FC236}">
                <a16:creationId xmlns:a16="http://schemas.microsoft.com/office/drawing/2014/main" id="{3601F0F7-992E-4ADD-8A37-42CE9E775DE3}"/>
              </a:ext>
            </a:extLst>
          </p:cNvPr>
          <p:cNvSpPr txBox="1"/>
          <p:nvPr/>
        </p:nvSpPr>
        <p:spPr>
          <a:xfrm>
            <a:off x="3311275" y="2610095"/>
            <a:ext cx="2232248" cy="369332"/>
          </a:xfrm>
          <a:prstGeom prst="rect">
            <a:avLst/>
          </a:prstGeom>
          <a:noFill/>
        </p:spPr>
        <p:txBody>
          <a:bodyPr wrap="square" rtlCol="0">
            <a:spAutoFit/>
          </a:bodyPr>
          <a:lstStyle/>
          <a:p>
            <a:r>
              <a:rPr lang="zh-CN" altLang="en-US" dirty="0">
                <a:solidFill>
                  <a:schemeClr val="accent3">
                    <a:lumMod val="60000"/>
                    <a:lumOff val="40000"/>
                  </a:schemeClr>
                </a:solidFill>
              </a:rPr>
              <a:t>关键物料投料记录</a:t>
            </a:r>
          </a:p>
        </p:txBody>
      </p:sp>
      <p:sp>
        <p:nvSpPr>
          <p:cNvPr id="8" name="文本框 7">
            <a:extLst>
              <a:ext uri="{FF2B5EF4-FFF2-40B4-BE49-F238E27FC236}">
                <a16:creationId xmlns:a16="http://schemas.microsoft.com/office/drawing/2014/main" id="{B0CD59F1-FD1A-4103-93E9-F00107917D1D}"/>
              </a:ext>
            </a:extLst>
          </p:cNvPr>
          <p:cNvSpPr txBox="1"/>
          <p:nvPr/>
        </p:nvSpPr>
        <p:spPr>
          <a:xfrm>
            <a:off x="5580112" y="754824"/>
            <a:ext cx="2232248" cy="369332"/>
          </a:xfrm>
          <a:prstGeom prst="rect">
            <a:avLst/>
          </a:prstGeom>
          <a:noFill/>
        </p:spPr>
        <p:txBody>
          <a:bodyPr wrap="square" rtlCol="0">
            <a:spAutoFit/>
          </a:bodyPr>
          <a:lstStyle/>
          <a:p>
            <a:r>
              <a:rPr lang="zh-CN" altLang="en-US" dirty="0">
                <a:solidFill>
                  <a:schemeClr val="accent3">
                    <a:lumMod val="60000"/>
                    <a:lumOff val="40000"/>
                  </a:schemeClr>
                </a:solidFill>
              </a:rPr>
              <a:t>流程</a:t>
            </a:r>
            <a:r>
              <a:rPr lang="en-US" altLang="zh-CN" dirty="0">
                <a:solidFill>
                  <a:schemeClr val="accent3">
                    <a:lumMod val="60000"/>
                    <a:lumOff val="40000"/>
                  </a:schemeClr>
                </a:solidFill>
              </a:rPr>
              <a:t>BOM</a:t>
            </a:r>
            <a:r>
              <a:rPr lang="zh-CN" altLang="en-US" dirty="0">
                <a:solidFill>
                  <a:schemeClr val="accent3">
                    <a:lumMod val="60000"/>
                    <a:lumOff val="40000"/>
                  </a:schemeClr>
                </a:solidFill>
              </a:rPr>
              <a:t>设置</a:t>
            </a:r>
          </a:p>
        </p:txBody>
      </p:sp>
    </p:spTree>
    <p:extLst>
      <p:ext uri="{BB962C8B-B14F-4D97-AF65-F5344CB8AC3E}">
        <p14:creationId xmlns:p14="http://schemas.microsoft.com/office/powerpoint/2010/main" val="1920310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p:txBody>
          <a:bodyPr/>
          <a:lstStyle/>
          <a:p>
            <a:r>
              <a:rPr lang="zh-CN" altLang="en-US" sz="2000" dirty="0"/>
              <a:t>在制品管理</a:t>
            </a:r>
            <a:r>
              <a:rPr lang="en-US" altLang="zh-CN" sz="2000" dirty="0"/>
              <a:t>-</a:t>
            </a:r>
            <a:r>
              <a:rPr lang="zh-CN" altLang="en-US" sz="2000" dirty="0"/>
              <a:t>人员资质管控</a:t>
            </a:r>
          </a:p>
        </p:txBody>
      </p:sp>
      <p:pic>
        <p:nvPicPr>
          <p:cNvPr id="37" name="图片 36">
            <a:extLst>
              <a:ext uri="{FF2B5EF4-FFF2-40B4-BE49-F238E27FC236}">
                <a16:creationId xmlns:a16="http://schemas.microsoft.com/office/drawing/2014/main" id="{AFB6AE53-64F8-4297-82B2-93FC6C847C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0716" y="891223"/>
            <a:ext cx="1463155" cy="1950873"/>
          </a:xfrm>
          <a:prstGeom prst="rect">
            <a:avLst/>
          </a:prstGeom>
        </p:spPr>
      </p:pic>
      <p:sp>
        <p:nvSpPr>
          <p:cNvPr id="39" name="箭头: 右 15">
            <a:extLst>
              <a:ext uri="{FF2B5EF4-FFF2-40B4-BE49-F238E27FC236}">
                <a16:creationId xmlns:a16="http://schemas.microsoft.com/office/drawing/2014/main" id="{B34D6853-D1A1-4175-8A9B-601A97F2453D}"/>
              </a:ext>
            </a:extLst>
          </p:cNvPr>
          <p:cNvSpPr/>
          <p:nvPr/>
        </p:nvSpPr>
        <p:spPr>
          <a:xfrm rot="2913885">
            <a:off x="2261712" y="2999700"/>
            <a:ext cx="522328" cy="28803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17">
            <a:extLst>
              <a:ext uri="{FF2B5EF4-FFF2-40B4-BE49-F238E27FC236}">
                <a16:creationId xmlns:a16="http://schemas.microsoft.com/office/drawing/2014/main" id="{FD6D075A-6870-4317-81D4-D1E975B2704F}"/>
              </a:ext>
            </a:extLst>
          </p:cNvPr>
          <p:cNvSpPr/>
          <p:nvPr/>
        </p:nvSpPr>
        <p:spPr>
          <a:xfrm rot="3404344">
            <a:off x="6658798" y="3047276"/>
            <a:ext cx="486253" cy="197758"/>
          </a:xfrm>
          <a:prstGeom prst="rightArrow">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0B1F295D-AF15-4908-8023-37706F51B4BA}"/>
              </a:ext>
            </a:extLst>
          </p:cNvPr>
          <p:cNvSpPr txBox="1"/>
          <p:nvPr/>
        </p:nvSpPr>
        <p:spPr>
          <a:xfrm>
            <a:off x="4528963" y="2568741"/>
            <a:ext cx="2736304" cy="369332"/>
          </a:xfrm>
          <a:prstGeom prst="rect">
            <a:avLst/>
          </a:prstGeom>
          <a:noFill/>
        </p:spPr>
        <p:txBody>
          <a:bodyPr wrap="square" rtlCol="0">
            <a:spAutoFit/>
          </a:bodyPr>
          <a:lstStyle/>
          <a:p>
            <a:r>
              <a:rPr lang="zh-CN" altLang="en-US" dirty="0">
                <a:solidFill>
                  <a:srgbClr val="FF0000"/>
                </a:solidFill>
              </a:rPr>
              <a:t>人员作业信息实时查看</a:t>
            </a:r>
          </a:p>
        </p:txBody>
      </p:sp>
      <p:sp>
        <p:nvSpPr>
          <p:cNvPr id="42" name="箭头: 右 13">
            <a:extLst>
              <a:ext uri="{FF2B5EF4-FFF2-40B4-BE49-F238E27FC236}">
                <a16:creationId xmlns:a16="http://schemas.microsoft.com/office/drawing/2014/main" id="{FEBBF907-5E6C-497E-9EF6-45D0801F8E27}"/>
              </a:ext>
            </a:extLst>
          </p:cNvPr>
          <p:cNvSpPr/>
          <p:nvPr/>
        </p:nvSpPr>
        <p:spPr>
          <a:xfrm rot="10800000">
            <a:off x="3110115" y="1383974"/>
            <a:ext cx="576064" cy="28803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32A80688-2010-4B44-8ADF-B167C7B3BD43}"/>
              </a:ext>
            </a:extLst>
          </p:cNvPr>
          <p:cNvPicPr>
            <a:picLocks noChangeAspect="1"/>
          </p:cNvPicPr>
          <p:nvPr/>
        </p:nvPicPr>
        <p:blipFill>
          <a:blip r:embed="rId4"/>
          <a:stretch>
            <a:fillRect/>
          </a:stretch>
        </p:blipFill>
        <p:spPr>
          <a:xfrm>
            <a:off x="3800252" y="782686"/>
            <a:ext cx="1921864" cy="1498125"/>
          </a:xfrm>
          <a:prstGeom prst="rect">
            <a:avLst/>
          </a:prstGeom>
        </p:spPr>
      </p:pic>
      <p:sp>
        <p:nvSpPr>
          <p:cNvPr id="44" name="文本框 43">
            <a:extLst>
              <a:ext uri="{FF2B5EF4-FFF2-40B4-BE49-F238E27FC236}">
                <a16:creationId xmlns:a16="http://schemas.microsoft.com/office/drawing/2014/main" id="{4F2D2D00-94F7-44B0-BB76-A683E035FBAC}"/>
              </a:ext>
            </a:extLst>
          </p:cNvPr>
          <p:cNvSpPr txBox="1"/>
          <p:nvPr/>
        </p:nvSpPr>
        <p:spPr>
          <a:xfrm>
            <a:off x="5652120" y="1410736"/>
            <a:ext cx="1556495" cy="369332"/>
          </a:xfrm>
          <a:prstGeom prst="rect">
            <a:avLst/>
          </a:prstGeom>
          <a:noFill/>
        </p:spPr>
        <p:txBody>
          <a:bodyPr wrap="square" rtlCol="0">
            <a:spAutoFit/>
          </a:bodyPr>
          <a:lstStyle/>
          <a:p>
            <a:r>
              <a:rPr lang="zh-CN" altLang="en-US" dirty="0">
                <a:solidFill>
                  <a:srgbClr val="FF0000"/>
                </a:solidFill>
              </a:rPr>
              <a:t>作业资质授权</a:t>
            </a:r>
          </a:p>
        </p:txBody>
      </p:sp>
      <p:pic>
        <p:nvPicPr>
          <p:cNvPr id="45" name="图片 44">
            <a:extLst>
              <a:ext uri="{FF2B5EF4-FFF2-40B4-BE49-F238E27FC236}">
                <a16:creationId xmlns:a16="http://schemas.microsoft.com/office/drawing/2014/main" id="{DD2FE26F-6697-48D2-99B6-F93C9B21E29F}"/>
              </a:ext>
            </a:extLst>
          </p:cNvPr>
          <p:cNvPicPr>
            <a:picLocks noChangeAspect="1"/>
          </p:cNvPicPr>
          <p:nvPr/>
        </p:nvPicPr>
        <p:blipFill>
          <a:blip r:embed="rId5"/>
          <a:stretch>
            <a:fillRect/>
          </a:stretch>
        </p:blipFill>
        <p:spPr>
          <a:xfrm>
            <a:off x="1827112" y="3403382"/>
            <a:ext cx="5868144" cy="1658208"/>
          </a:xfrm>
          <a:prstGeom prst="rect">
            <a:avLst/>
          </a:prstGeom>
        </p:spPr>
      </p:pic>
    </p:spTree>
    <p:extLst>
      <p:ext uri="{BB962C8B-B14F-4D97-AF65-F5344CB8AC3E}">
        <p14:creationId xmlns:p14="http://schemas.microsoft.com/office/powerpoint/2010/main" val="1144278050"/>
      </p:ext>
    </p:extLst>
  </p:cSld>
  <p:clrMapOvr>
    <a:masterClrMapping/>
  </p:clrMapOvr>
  <p:transition spd="slow" advTm="10000">
    <p:cover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p:txBody>
          <a:bodyPr/>
          <a:lstStyle/>
          <a:p>
            <a:r>
              <a:rPr lang="zh-CN" altLang="en-US" sz="2000" dirty="0"/>
              <a:t>在制品管理</a:t>
            </a:r>
            <a:r>
              <a:rPr lang="en-US" altLang="zh-CN" sz="2000" dirty="0"/>
              <a:t>-</a:t>
            </a:r>
            <a:r>
              <a:rPr lang="zh-CN" altLang="en-US" sz="2000" dirty="0"/>
              <a:t>指示与作业</a:t>
            </a:r>
          </a:p>
        </p:txBody>
      </p:sp>
      <p:pic>
        <p:nvPicPr>
          <p:cNvPr id="4" name="图片 3"/>
          <p:cNvPicPr/>
          <p:nvPr/>
        </p:nvPicPr>
        <p:blipFill>
          <a:blip r:embed="rId3"/>
          <a:stretch>
            <a:fillRect/>
          </a:stretch>
        </p:blipFill>
        <p:spPr>
          <a:xfrm>
            <a:off x="379955" y="806874"/>
            <a:ext cx="4221331" cy="2273861"/>
          </a:xfrm>
          <a:prstGeom prst="rect">
            <a:avLst/>
          </a:prstGeom>
        </p:spPr>
      </p:pic>
      <p:pic>
        <p:nvPicPr>
          <p:cNvPr id="5" name="图片 4"/>
          <p:cNvPicPr/>
          <p:nvPr/>
        </p:nvPicPr>
        <p:blipFill>
          <a:blip r:embed="rId4"/>
          <a:stretch>
            <a:fillRect/>
          </a:stretch>
        </p:blipFill>
        <p:spPr>
          <a:xfrm>
            <a:off x="1115616" y="1319441"/>
            <a:ext cx="4104456" cy="2088232"/>
          </a:xfrm>
          <a:prstGeom prst="rect">
            <a:avLst/>
          </a:prstGeom>
        </p:spPr>
      </p:pic>
      <p:pic>
        <p:nvPicPr>
          <p:cNvPr id="6" name="图片 5"/>
          <p:cNvPicPr/>
          <p:nvPr/>
        </p:nvPicPr>
        <p:blipFill>
          <a:blip r:embed="rId5"/>
          <a:stretch>
            <a:fillRect/>
          </a:stretch>
        </p:blipFill>
        <p:spPr>
          <a:xfrm>
            <a:off x="2123728" y="1791742"/>
            <a:ext cx="4176464" cy="2191995"/>
          </a:xfrm>
          <a:prstGeom prst="rect">
            <a:avLst/>
          </a:prstGeom>
        </p:spPr>
      </p:pic>
      <p:pic>
        <p:nvPicPr>
          <p:cNvPr id="7" name="图片 6"/>
          <p:cNvPicPr/>
          <p:nvPr/>
        </p:nvPicPr>
        <p:blipFill>
          <a:blip r:embed="rId6"/>
          <a:stretch>
            <a:fillRect/>
          </a:stretch>
        </p:blipFill>
        <p:spPr>
          <a:xfrm>
            <a:off x="2771800" y="2283718"/>
            <a:ext cx="4320480" cy="2172320"/>
          </a:xfrm>
          <a:prstGeom prst="rect">
            <a:avLst/>
          </a:prstGeom>
        </p:spPr>
      </p:pic>
      <p:pic>
        <p:nvPicPr>
          <p:cNvPr id="8" name="图片 7"/>
          <p:cNvPicPr/>
          <p:nvPr/>
        </p:nvPicPr>
        <p:blipFill>
          <a:blip r:embed="rId7"/>
          <a:stretch>
            <a:fillRect/>
          </a:stretch>
        </p:blipFill>
        <p:spPr>
          <a:xfrm>
            <a:off x="3543465" y="2734071"/>
            <a:ext cx="4824536" cy="2409430"/>
          </a:xfrm>
          <a:prstGeom prst="rect">
            <a:avLst/>
          </a:prstGeom>
        </p:spPr>
      </p:pic>
    </p:spTree>
    <p:extLst>
      <p:ext uri="{BB962C8B-B14F-4D97-AF65-F5344CB8AC3E}">
        <p14:creationId xmlns:p14="http://schemas.microsoft.com/office/powerpoint/2010/main" val="1342485917"/>
      </p:ext>
    </p:extLst>
  </p:cSld>
  <p:clrMapOvr>
    <a:masterClrMapping/>
  </p:clrMapOvr>
  <p:transition spd="slow" advTm="10000">
    <p:cover dir="l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000" dirty="0">
                <a:solidFill>
                  <a:srgbClr val="787878"/>
                </a:solidFill>
              </a:rPr>
              <a:t>质量管理</a:t>
            </a:r>
            <a:r>
              <a:rPr lang="en-US" altLang="zh-CN" sz="2000" dirty="0">
                <a:solidFill>
                  <a:srgbClr val="787878"/>
                </a:solidFill>
              </a:rPr>
              <a:t>-Andon</a:t>
            </a:r>
            <a:endParaRPr lang="en-US" sz="2000" dirty="0"/>
          </a:p>
        </p:txBody>
      </p:sp>
      <p:pic>
        <p:nvPicPr>
          <p:cNvPr id="5" name="图片 4">
            <a:extLst>
              <a:ext uri="{FF2B5EF4-FFF2-40B4-BE49-F238E27FC236}">
                <a16:creationId xmlns:a16="http://schemas.microsoft.com/office/drawing/2014/main" id="{D577DAA4-011E-4498-9CC9-476404169B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039" y="862865"/>
            <a:ext cx="3555888" cy="1999211"/>
          </a:xfrm>
          <a:prstGeom prst="rect">
            <a:avLst/>
          </a:prstGeom>
        </p:spPr>
      </p:pic>
      <p:pic>
        <p:nvPicPr>
          <p:cNvPr id="7" name="图片 6">
            <a:extLst>
              <a:ext uri="{FF2B5EF4-FFF2-40B4-BE49-F238E27FC236}">
                <a16:creationId xmlns:a16="http://schemas.microsoft.com/office/drawing/2014/main" id="{65F62386-19A8-4E34-9ACB-A6D250D8E3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039" y="2937551"/>
            <a:ext cx="3555888" cy="2000187"/>
          </a:xfrm>
          <a:prstGeom prst="rect">
            <a:avLst/>
          </a:prstGeom>
        </p:spPr>
      </p:pic>
      <p:pic>
        <p:nvPicPr>
          <p:cNvPr id="9" name="图片 8">
            <a:extLst>
              <a:ext uri="{FF2B5EF4-FFF2-40B4-BE49-F238E27FC236}">
                <a16:creationId xmlns:a16="http://schemas.microsoft.com/office/drawing/2014/main" id="{4D4A63EF-7962-4D53-B500-88EE664404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5135" y="2937551"/>
            <a:ext cx="3590227" cy="2018517"/>
          </a:xfrm>
          <a:prstGeom prst="rect">
            <a:avLst/>
          </a:prstGeom>
        </p:spPr>
      </p:pic>
      <p:pic>
        <p:nvPicPr>
          <p:cNvPr id="11" name="图片 10">
            <a:extLst>
              <a:ext uri="{FF2B5EF4-FFF2-40B4-BE49-F238E27FC236}">
                <a16:creationId xmlns:a16="http://schemas.microsoft.com/office/drawing/2014/main" id="{46461253-0C0F-4369-B2FC-CA8D075EEE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6016" y="838086"/>
            <a:ext cx="3590228" cy="2018518"/>
          </a:xfrm>
          <a:prstGeom prst="rect">
            <a:avLst/>
          </a:prstGeom>
        </p:spPr>
      </p:pic>
    </p:spTree>
    <p:extLst>
      <p:ext uri="{BB962C8B-B14F-4D97-AF65-F5344CB8AC3E}">
        <p14:creationId xmlns:p14="http://schemas.microsoft.com/office/powerpoint/2010/main" val="2073148201"/>
      </p:ext>
    </p:extLst>
  </p:cSld>
  <p:clrMapOvr>
    <a:masterClrMapping/>
  </p:clrMapOvr>
  <p:transition spd="slow" advTm="7000">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31916-C060-472D-BA81-610A9860E200}"/>
              </a:ext>
            </a:extLst>
          </p:cNvPr>
          <p:cNvSpPr>
            <a:spLocks noGrp="1"/>
          </p:cNvSpPr>
          <p:nvPr>
            <p:ph type="title"/>
          </p:nvPr>
        </p:nvSpPr>
        <p:spPr/>
        <p:txBody>
          <a:bodyPr/>
          <a:lstStyle/>
          <a:p>
            <a:r>
              <a:rPr lang="zh-CN" altLang="en-US" sz="2000" dirty="0">
                <a:solidFill>
                  <a:srgbClr val="787878"/>
                </a:solidFill>
              </a:rPr>
              <a:t>质量管理</a:t>
            </a:r>
            <a:r>
              <a:rPr lang="en-US" altLang="zh-CN" sz="2000" dirty="0">
                <a:solidFill>
                  <a:srgbClr val="787878"/>
                </a:solidFill>
              </a:rPr>
              <a:t>-</a:t>
            </a:r>
            <a:r>
              <a:rPr lang="zh-CN" altLang="en-US" sz="2000" dirty="0">
                <a:solidFill>
                  <a:srgbClr val="787878"/>
                </a:solidFill>
              </a:rPr>
              <a:t>首末检</a:t>
            </a:r>
            <a:endParaRPr lang="zh-CN" altLang="en-US" sz="2000" dirty="0"/>
          </a:p>
        </p:txBody>
      </p:sp>
      <p:pic>
        <p:nvPicPr>
          <p:cNvPr id="5" name="图片 4">
            <a:extLst>
              <a:ext uri="{FF2B5EF4-FFF2-40B4-BE49-F238E27FC236}">
                <a16:creationId xmlns:a16="http://schemas.microsoft.com/office/drawing/2014/main" id="{40F57E6E-C166-4596-A113-D0C861D31FB1}"/>
              </a:ext>
            </a:extLst>
          </p:cNvPr>
          <p:cNvPicPr/>
          <p:nvPr/>
        </p:nvPicPr>
        <p:blipFill>
          <a:blip r:embed="rId2"/>
          <a:stretch>
            <a:fillRect/>
          </a:stretch>
        </p:blipFill>
        <p:spPr>
          <a:xfrm>
            <a:off x="683568" y="858527"/>
            <a:ext cx="6480720" cy="3009367"/>
          </a:xfrm>
          <a:prstGeom prst="rect">
            <a:avLst/>
          </a:prstGeom>
        </p:spPr>
      </p:pic>
      <p:pic>
        <p:nvPicPr>
          <p:cNvPr id="4" name="图片 3">
            <a:extLst>
              <a:ext uri="{FF2B5EF4-FFF2-40B4-BE49-F238E27FC236}">
                <a16:creationId xmlns:a16="http://schemas.microsoft.com/office/drawing/2014/main" id="{ED9742BD-FE32-4E24-B884-6C1836E940C2}"/>
              </a:ext>
            </a:extLst>
          </p:cNvPr>
          <p:cNvPicPr/>
          <p:nvPr/>
        </p:nvPicPr>
        <p:blipFill>
          <a:blip r:embed="rId3"/>
          <a:stretch>
            <a:fillRect/>
          </a:stretch>
        </p:blipFill>
        <p:spPr>
          <a:xfrm>
            <a:off x="1115616" y="1939488"/>
            <a:ext cx="7416824" cy="2720493"/>
          </a:xfrm>
          <a:prstGeom prst="rect">
            <a:avLst/>
          </a:prstGeom>
        </p:spPr>
      </p:pic>
    </p:spTree>
    <p:extLst>
      <p:ext uri="{BB962C8B-B14F-4D97-AF65-F5344CB8AC3E}">
        <p14:creationId xmlns:p14="http://schemas.microsoft.com/office/powerpoint/2010/main" val="2710343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71B0F-14C4-4FE5-B7C9-00BCAD87843E}"/>
              </a:ext>
            </a:extLst>
          </p:cNvPr>
          <p:cNvSpPr>
            <a:spLocks noGrp="1"/>
          </p:cNvSpPr>
          <p:nvPr>
            <p:ph type="title"/>
          </p:nvPr>
        </p:nvSpPr>
        <p:spPr/>
        <p:txBody>
          <a:bodyPr/>
          <a:lstStyle/>
          <a:p>
            <a:r>
              <a:rPr lang="zh-CN" altLang="en-US" sz="2000" dirty="0">
                <a:solidFill>
                  <a:srgbClr val="787878"/>
                </a:solidFill>
              </a:rPr>
              <a:t>质量管理</a:t>
            </a:r>
            <a:r>
              <a:rPr lang="en-US" altLang="zh-CN" sz="2000" dirty="0">
                <a:solidFill>
                  <a:srgbClr val="787878"/>
                </a:solidFill>
              </a:rPr>
              <a:t>-</a:t>
            </a:r>
            <a:r>
              <a:rPr lang="zh-CN" altLang="en-US" sz="2000" dirty="0">
                <a:solidFill>
                  <a:srgbClr val="787878"/>
                </a:solidFill>
              </a:rPr>
              <a:t>巡检</a:t>
            </a:r>
            <a:endParaRPr lang="zh-CN" altLang="en-US" sz="2000" dirty="0"/>
          </a:p>
        </p:txBody>
      </p:sp>
      <p:pic>
        <p:nvPicPr>
          <p:cNvPr id="3" name="图片 2">
            <a:extLst>
              <a:ext uri="{FF2B5EF4-FFF2-40B4-BE49-F238E27FC236}">
                <a16:creationId xmlns:a16="http://schemas.microsoft.com/office/drawing/2014/main" id="{04A924D4-AE89-4FD8-911C-7134C271B0EE}"/>
              </a:ext>
            </a:extLst>
          </p:cNvPr>
          <p:cNvPicPr/>
          <p:nvPr/>
        </p:nvPicPr>
        <p:blipFill>
          <a:blip r:embed="rId2"/>
          <a:stretch>
            <a:fillRect/>
          </a:stretch>
        </p:blipFill>
        <p:spPr>
          <a:xfrm>
            <a:off x="395536" y="843558"/>
            <a:ext cx="5760640" cy="1929130"/>
          </a:xfrm>
          <a:prstGeom prst="rect">
            <a:avLst/>
          </a:prstGeom>
        </p:spPr>
      </p:pic>
      <p:pic>
        <p:nvPicPr>
          <p:cNvPr id="4" name="图片 3">
            <a:extLst>
              <a:ext uri="{FF2B5EF4-FFF2-40B4-BE49-F238E27FC236}">
                <a16:creationId xmlns:a16="http://schemas.microsoft.com/office/drawing/2014/main" id="{FBAAC4C3-007F-44D6-8A54-4BF4B1AB2485}"/>
              </a:ext>
            </a:extLst>
          </p:cNvPr>
          <p:cNvPicPr/>
          <p:nvPr/>
        </p:nvPicPr>
        <p:blipFill>
          <a:blip r:embed="rId3"/>
          <a:stretch>
            <a:fillRect/>
          </a:stretch>
        </p:blipFill>
        <p:spPr>
          <a:xfrm>
            <a:off x="1934844" y="2815066"/>
            <a:ext cx="5760639" cy="2328434"/>
          </a:xfrm>
          <a:prstGeom prst="rect">
            <a:avLst/>
          </a:prstGeom>
        </p:spPr>
      </p:pic>
    </p:spTree>
    <p:extLst>
      <p:ext uri="{BB962C8B-B14F-4D97-AF65-F5344CB8AC3E}">
        <p14:creationId xmlns:p14="http://schemas.microsoft.com/office/powerpoint/2010/main" val="231668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公司介绍</a:t>
            </a:r>
          </a:p>
        </p:txBody>
      </p:sp>
      <p:sp>
        <p:nvSpPr>
          <p:cNvPr id="3" name="矩形 2"/>
          <p:cNvSpPr/>
          <p:nvPr/>
        </p:nvSpPr>
        <p:spPr>
          <a:xfrm>
            <a:off x="359024" y="598001"/>
            <a:ext cx="8784976" cy="4336187"/>
          </a:xfrm>
          <a:prstGeom prst="rect">
            <a:avLst/>
          </a:prstGeom>
        </p:spPr>
        <p:txBody>
          <a:bodyPr wrap="square">
            <a:spAutoFit/>
          </a:bodyPr>
          <a:lstStyle/>
          <a:p>
            <a:pPr marL="285750" indent="-285750">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上海巴陆信息科有限公司成立于</a:t>
            </a:r>
            <a:r>
              <a:rPr lang="en-US" altLang="zh-CN" sz="1400" dirty="0">
                <a:latin typeface="微软雅黑" panose="020B0503020204020204" pitchFamily="34" charset="-122"/>
                <a:ea typeface="微软雅黑" panose="020B0503020204020204" pitchFamily="34" charset="-122"/>
              </a:rPr>
              <a:t>2006</a:t>
            </a:r>
            <a:r>
              <a:rPr lang="zh-CN" altLang="en-US" sz="1400" dirty="0">
                <a:latin typeface="微软雅黑" panose="020B0503020204020204" pitchFamily="34" charset="-122"/>
                <a:ea typeface="微软雅黑" panose="020B0503020204020204" pitchFamily="34" charset="-122"/>
              </a:rPr>
              <a:t>年，基于来自德国的</a:t>
            </a:r>
            <a:r>
              <a:rPr lang="en-US" altLang="zh-CN" sz="1400" dirty="0">
                <a:latin typeface="微软雅黑" panose="020B0503020204020204" pitchFamily="34" charset="-122"/>
                <a:ea typeface="微软雅黑" panose="020B0503020204020204" pitchFamily="34" charset="-122"/>
              </a:rPr>
              <a:t>ABAKUS</a:t>
            </a:r>
            <a:r>
              <a:rPr lang="zh-CN" altLang="en-US" sz="1400" dirty="0">
                <a:latin typeface="微软雅黑" panose="020B0503020204020204" pitchFamily="34" charset="-122"/>
                <a:ea typeface="微软雅黑" panose="020B0503020204020204" pitchFamily="34" charset="-122"/>
              </a:rPr>
              <a:t>公司的半导体软件技术自行研发了</a:t>
            </a:r>
            <a:r>
              <a:rPr lang="en-US" altLang="zh-CN" sz="1400" dirty="0">
                <a:latin typeface="微软雅黑" panose="020B0503020204020204" pitchFamily="34" charset="-122"/>
                <a:ea typeface="微软雅黑" panose="020B0503020204020204" pitchFamily="34" charset="-122"/>
              </a:rPr>
              <a:t>AMES</a:t>
            </a:r>
            <a:r>
              <a:rPr lang="zh-CN" altLang="en-US" sz="1400" dirty="0">
                <a:latin typeface="微软雅黑" panose="020B0503020204020204" pitchFamily="34" charset="-122"/>
                <a:ea typeface="微软雅黑" panose="020B0503020204020204" pitchFamily="34" charset="-122"/>
              </a:rPr>
              <a:t>系列</a:t>
            </a:r>
            <a:r>
              <a:rPr lang="en-US" altLang="zh-CN" sz="1400" dirty="0">
                <a:latin typeface="微软雅黑" panose="020B0503020204020204" pitchFamily="34" charset="-122"/>
                <a:ea typeface="微软雅黑" panose="020B0503020204020204" pitchFamily="34" charset="-122"/>
              </a:rPr>
              <a:t>MES</a:t>
            </a:r>
            <a:r>
              <a:rPr lang="zh-CN" altLang="en-US" sz="1400" dirty="0">
                <a:latin typeface="微软雅黑" panose="020B0503020204020204" pitchFamily="34" charset="-122"/>
                <a:ea typeface="微软雅黑" panose="020B0503020204020204" pitchFamily="34" charset="-122"/>
              </a:rPr>
              <a:t>系统以及相关的</a:t>
            </a:r>
            <a:r>
              <a:rPr lang="en-US" altLang="zh-CN" sz="1400" dirty="0">
                <a:latin typeface="微软雅黑" panose="020B0503020204020204" pitchFamily="34" charset="-122"/>
                <a:ea typeface="微软雅黑" panose="020B0503020204020204" pitchFamily="34" charset="-122"/>
              </a:rPr>
              <a:t>WMS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EMS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APS</a:t>
            </a:r>
            <a:r>
              <a:rPr lang="zh-CN" altLang="en-US" sz="1400" dirty="0">
                <a:latin typeface="微软雅黑" panose="020B0503020204020204" pitchFamily="34" charset="-122"/>
                <a:ea typeface="微软雅黑" panose="020B0503020204020204" pitchFamily="34" charset="-122"/>
              </a:rPr>
              <a:t>系统。</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系统标准功能模块涵盖基础数据建模，生产物料管理、生产计划管理、在制品管理、生产质量管理等业务模块，各模块相应追溯报表及可视化管理看板。</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经过多年的研发以及应用实践积累，我们形成了统一平台</a:t>
            </a:r>
            <a:r>
              <a:rPr lang="en-US" altLang="zh-CN" sz="1400" dirty="0">
                <a:latin typeface="微软雅黑" panose="020B0503020204020204" pitchFamily="34" charset="-122"/>
                <a:ea typeface="微软雅黑" panose="020B0503020204020204" pitchFamily="34" charset="-122"/>
              </a:rPr>
              <a:t>BLO-MOM</a:t>
            </a:r>
            <a:r>
              <a:rPr lang="zh-CN" altLang="en-US" sz="1400" dirty="0">
                <a:latin typeface="微软雅黑" panose="020B0503020204020204" pitchFamily="34" charset="-122"/>
                <a:ea typeface="微软雅黑" panose="020B0503020204020204" pitchFamily="34" charset="-122"/>
              </a:rPr>
              <a:t>解决方案。包括：</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pitchFamily="2" charset="2"/>
              <a:buChar char="p"/>
            </a:pPr>
            <a:r>
              <a:rPr lang="en-US" altLang="zh-CN" sz="1400" dirty="0">
                <a:latin typeface="微软雅黑" panose="020B0503020204020204" pitchFamily="34" charset="-122"/>
                <a:ea typeface="微软雅黑" panose="020B0503020204020204" pitchFamily="34" charset="-122"/>
              </a:rPr>
              <a:t>AMES-SEMI</a:t>
            </a:r>
            <a:r>
              <a:rPr lang="zh-CN" altLang="en-US" sz="1400" dirty="0">
                <a:latin typeface="微软雅黑" panose="020B0503020204020204" pitchFamily="34" charset="-122"/>
                <a:ea typeface="微软雅黑" panose="020B0503020204020204" pitchFamily="34" charset="-122"/>
              </a:rPr>
              <a:t>主要应用于半导体芯片制造以及芯片封装行业。</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pitchFamily="2" charset="2"/>
              <a:buChar char="p"/>
            </a:pPr>
            <a:r>
              <a:rPr lang="en-US" altLang="zh-CN" sz="1400" dirty="0">
                <a:latin typeface="微软雅黑" panose="020B0503020204020204" pitchFamily="34" charset="-122"/>
                <a:ea typeface="微软雅黑" panose="020B0503020204020204" pitchFamily="34" charset="-122"/>
              </a:rPr>
              <a:t>AMES-ASSY</a:t>
            </a:r>
            <a:r>
              <a:rPr lang="zh-CN" altLang="en-US" sz="1400" dirty="0">
                <a:latin typeface="微软雅黑" panose="020B0503020204020204" pitchFamily="34" charset="-122"/>
                <a:ea typeface="微软雅黑" panose="020B0503020204020204" pitchFamily="34" charset="-122"/>
              </a:rPr>
              <a:t>主要应用于白色家电、电子产品、汽车配件行业。</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pitchFamily="2" charset="2"/>
              <a:buChar char="p"/>
            </a:pPr>
            <a:r>
              <a:rPr lang="en-US" altLang="zh-CN" sz="1400" dirty="0">
                <a:latin typeface="微软雅黑" panose="020B0503020204020204" pitchFamily="34" charset="-122"/>
                <a:ea typeface="微软雅黑" panose="020B0503020204020204" pitchFamily="34" charset="-122"/>
              </a:rPr>
              <a:t>BLO-WMS</a:t>
            </a:r>
            <a:r>
              <a:rPr lang="zh-CN" altLang="en-US" sz="1400" dirty="0">
                <a:latin typeface="微软雅黑" panose="020B0503020204020204" pitchFamily="34" charset="-122"/>
                <a:ea typeface="微软雅黑" panose="020B0503020204020204" pitchFamily="34" charset="-122"/>
              </a:rPr>
              <a:t>应用于企业原材料、自制件、成品的物流管理。</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pitchFamily="2" charset="2"/>
              <a:buChar char="p"/>
            </a:pPr>
            <a:r>
              <a:rPr lang="en-US" altLang="zh-CN" sz="1400" dirty="0">
                <a:latin typeface="微软雅黑" panose="020B0503020204020204" pitchFamily="34" charset="-122"/>
                <a:ea typeface="微软雅黑" panose="020B0503020204020204" pitchFamily="34" charset="-122"/>
              </a:rPr>
              <a:t>BLO-EMS</a:t>
            </a:r>
            <a:r>
              <a:rPr lang="zh-CN" altLang="en-US" sz="1400" dirty="0">
                <a:latin typeface="微软雅黑" panose="020B0503020204020204" pitchFamily="34" charset="-122"/>
                <a:ea typeface="微软雅黑" panose="020B0503020204020204" pitchFamily="34" charset="-122"/>
              </a:rPr>
              <a:t>系统用于管理企业的能耗以及环境设备。</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公司研发中心位于上海，我们立志为客户带来更好的</a:t>
            </a:r>
            <a:r>
              <a:rPr lang="en-US" altLang="zh-CN" sz="1400" dirty="0">
                <a:latin typeface="微软雅黑" panose="020B0503020204020204" pitchFamily="34" charset="-122"/>
                <a:ea typeface="微软雅黑" panose="020B0503020204020204" pitchFamily="34" charset="-122"/>
              </a:rPr>
              <a:t>IT</a:t>
            </a:r>
            <a:r>
              <a:rPr lang="zh-CN" altLang="en-US" sz="1400" dirty="0">
                <a:latin typeface="微软雅黑" panose="020B0503020204020204" pitchFamily="34" charset="-122"/>
                <a:ea typeface="微软雅黑" panose="020B0503020204020204" pitchFamily="34" charset="-122"/>
              </a:rPr>
              <a:t>与管理结合的制造运营管理体验。</a:t>
            </a:r>
          </a:p>
        </p:txBody>
      </p:sp>
    </p:spTree>
    <p:extLst>
      <p:ext uri="{BB962C8B-B14F-4D97-AF65-F5344CB8AC3E}">
        <p14:creationId xmlns:p14="http://schemas.microsoft.com/office/powerpoint/2010/main" val="2815861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31302-9B9A-4613-9BD3-E0467C0B26C8}"/>
              </a:ext>
            </a:extLst>
          </p:cNvPr>
          <p:cNvSpPr>
            <a:spLocks noGrp="1"/>
          </p:cNvSpPr>
          <p:nvPr>
            <p:ph type="title"/>
          </p:nvPr>
        </p:nvSpPr>
        <p:spPr/>
        <p:txBody>
          <a:bodyPr/>
          <a:lstStyle/>
          <a:p>
            <a:r>
              <a:rPr lang="zh-CN" altLang="en-US" dirty="0"/>
              <a:t>质量管理</a:t>
            </a:r>
            <a:r>
              <a:rPr lang="en-US" altLang="zh-CN" dirty="0"/>
              <a:t>-</a:t>
            </a:r>
            <a:r>
              <a:rPr lang="zh-CN" altLang="en-US" dirty="0"/>
              <a:t>在线监测</a:t>
            </a:r>
          </a:p>
        </p:txBody>
      </p:sp>
      <p:pic>
        <p:nvPicPr>
          <p:cNvPr id="3" name="图片 2" descr="检验工站">
            <a:extLst>
              <a:ext uri="{FF2B5EF4-FFF2-40B4-BE49-F238E27FC236}">
                <a16:creationId xmlns:a16="http://schemas.microsoft.com/office/drawing/2014/main" id="{F8F4CA1C-CD28-4BD0-806B-6BCD6F020D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91430"/>
            <a:ext cx="5819775" cy="3100705"/>
          </a:xfrm>
          <a:prstGeom prst="rect">
            <a:avLst/>
          </a:prstGeom>
          <a:noFill/>
          <a:ln>
            <a:noFill/>
          </a:ln>
        </p:spPr>
      </p:pic>
      <p:sp>
        <p:nvSpPr>
          <p:cNvPr id="4" name="文本框 3">
            <a:extLst>
              <a:ext uri="{FF2B5EF4-FFF2-40B4-BE49-F238E27FC236}">
                <a16:creationId xmlns:a16="http://schemas.microsoft.com/office/drawing/2014/main" id="{27ED2A11-634A-4CAA-85BA-FCD4B9528921}"/>
              </a:ext>
            </a:extLst>
          </p:cNvPr>
          <p:cNvSpPr txBox="1"/>
          <p:nvPr/>
        </p:nvSpPr>
        <p:spPr>
          <a:xfrm>
            <a:off x="876691" y="771550"/>
            <a:ext cx="7776864" cy="646331"/>
          </a:xfrm>
          <a:prstGeom prst="rect">
            <a:avLst/>
          </a:prstGeom>
          <a:noFill/>
        </p:spPr>
        <p:txBody>
          <a:bodyPr wrap="square" rtlCol="0">
            <a:spAutoFit/>
          </a:bodyPr>
          <a:lstStyle/>
          <a:p>
            <a:r>
              <a:rPr lang="zh-CN" altLang="zh-CN" dirty="0"/>
              <a:t>在检验作业客户端中选择产品异常，并选择不良现象，报告不良。系统提供</a:t>
            </a:r>
            <a:r>
              <a:rPr lang="en-US" altLang="zh-CN" dirty="0"/>
              <a:t>PAD</a:t>
            </a:r>
            <a:r>
              <a:rPr lang="zh-CN" altLang="zh-CN" dirty="0"/>
              <a:t>端检验报告功能用于移动作业。</a:t>
            </a:r>
          </a:p>
        </p:txBody>
      </p:sp>
    </p:spTree>
    <p:extLst>
      <p:ext uri="{BB962C8B-B14F-4D97-AF65-F5344CB8AC3E}">
        <p14:creationId xmlns:p14="http://schemas.microsoft.com/office/powerpoint/2010/main" val="1135011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AA2FE8-425B-47EC-B4EE-6C1C653D5417}"/>
              </a:ext>
            </a:extLst>
          </p:cNvPr>
          <p:cNvSpPr>
            <a:spLocks noGrp="1"/>
          </p:cNvSpPr>
          <p:nvPr>
            <p:ph type="title"/>
          </p:nvPr>
        </p:nvSpPr>
        <p:spPr/>
        <p:txBody>
          <a:bodyPr/>
          <a:lstStyle/>
          <a:p>
            <a:r>
              <a:rPr lang="zh-CN" altLang="en-US" dirty="0"/>
              <a:t>质量管理</a:t>
            </a:r>
            <a:r>
              <a:rPr lang="en-US" altLang="zh-CN" dirty="0"/>
              <a:t>-</a:t>
            </a:r>
            <a:r>
              <a:rPr lang="zh-CN" altLang="en-US" dirty="0"/>
              <a:t>产品返工</a:t>
            </a:r>
          </a:p>
        </p:txBody>
      </p:sp>
      <p:pic>
        <p:nvPicPr>
          <p:cNvPr id="5" name="图片 4">
            <a:extLst>
              <a:ext uri="{FF2B5EF4-FFF2-40B4-BE49-F238E27FC236}">
                <a16:creationId xmlns:a16="http://schemas.microsoft.com/office/drawing/2014/main" id="{E06BB180-DBFB-4888-B117-79D7E4291B5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1520" y="1516439"/>
            <a:ext cx="5481955" cy="2843530"/>
          </a:xfrm>
          <a:prstGeom prst="rect">
            <a:avLst/>
          </a:prstGeom>
          <a:noFill/>
          <a:ln>
            <a:noFill/>
          </a:ln>
        </p:spPr>
      </p:pic>
      <p:sp>
        <p:nvSpPr>
          <p:cNvPr id="6" name="文本框 5">
            <a:extLst>
              <a:ext uri="{FF2B5EF4-FFF2-40B4-BE49-F238E27FC236}">
                <a16:creationId xmlns:a16="http://schemas.microsoft.com/office/drawing/2014/main" id="{48FB49AB-52B8-47AC-9F6C-96D9133F236E}"/>
              </a:ext>
            </a:extLst>
          </p:cNvPr>
          <p:cNvSpPr txBox="1"/>
          <p:nvPr/>
        </p:nvSpPr>
        <p:spPr>
          <a:xfrm>
            <a:off x="756868" y="783531"/>
            <a:ext cx="7271516" cy="646331"/>
          </a:xfrm>
          <a:prstGeom prst="rect">
            <a:avLst/>
          </a:prstGeom>
          <a:noFill/>
        </p:spPr>
        <p:txBody>
          <a:bodyPr wrap="square" rtlCol="0">
            <a:spAutoFit/>
          </a:bodyPr>
          <a:lstStyle/>
          <a:p>
            <a:r>
              <a:rPr lang="zh-CN" altLang="zh-CN" dirty="0"/>
              <a:t>报告不良后系统自动插入产品维修工序，防止产品流入正常工序。</a:t>
            </a:r>
          </a:p>
          <a:p>
            <a:r>
              <a:rPr lang="zh-CN" altLang="zh-CN" dirty="0"/>
              <a:t>维修完成后返回正常工艺路线。</a:t>
            </a:r>
          </a:p>
        </p:txBody>
      </p:sp>
      <p:pic>
        <p:nvPicPr>
          <p:cNvPr id="4" name="图片 3">
            <a:extLst>
              <a:ext uri="{FF2B5EF4-FFF2-40B4-BE49-F238E27FC236}">
                <a16:creationId xmlns:a16="http://schemas.microsoft.com/office/drawing/2014/main" id="{7CF30F34-F38C-4845-BF9B-466CC2D9FA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3968" y="2067694"/>
            <a:ext cx="4774903" cy="2684572"/>
          </a:xfrm>
          <a:prstGeom prst="rect">
            <a:avLst/>
          </a:prstGeom>
        </p:spPr>
      </p:pic>
      <p:sp>
        <p:nvSpPr>
          <p:cNvPr id="7" name="文本框 6">
            <a:extLst>
              <a:ext uri="{FF2B5EF4-FFF2-40B4-BE49-F238E27FC236}">
                <a16:creationId xmlns:a16="http://schemas.microsoft.com/office/drawing/2014/main" id="{065453B1-9869-4CFB-B34B-D81B7B933D98}"/>
              </a:ext>
            </a:extLst>
          </p:cNvPr>
          <p:cNvSpPr txBox="1"/>
          <p:nvPr/>
        </p:nvSpPr>
        <p:spPr>
          <a:xfrm>
            <a:off x="1619672" y="4446546"/>
            <a:ext cx="1800200" cy="369332"/>
          </a:xfrm>
          <a:prstGeom prst="rect">
            <a:avLst/>
          </a:prstGeom>
          <a:noFill/>
        </p:spPr>
        <p:txBody>
          <a:bodyPr wrap="square" rtlCol="0">
            <a:spAutoFit/>
          </a:bodyPr>
          <a:lstStyle/>
          <a:p>
            <a:r>
              <a:rPr lang="zh-CN" altLang="en-US" dirty="0">
                <a:solidFill>
                  <a:schemeClr val="accent3">
                    <a:lumMod val="60000"/>
                    <a:lumOff val="40000"/>
                  </a:schemeClr>
                </a:solidFill>
              </a:rPr>
              <a:t>不良品流出控制</a:t>
            </a:r>
          </a:p>
        </p:txBody>
      </p:sp>
      <p:sp>
        <p:nvSpPr>
          <p:cNvPr id="8" name="文本框 7">
            <a:extLst>
              <a:ext uri="{FF2B5EF4-FFF2-40B4-BE49-F238E27FC236}">
                <a16:creationId xmlns:a16="http://schemas.microsoft.com/office/drawing/2014/main" id="{FDB768C1-2D18-498A-A5E6-F55CBC61A6CA}"/>
              </a:ext>
            </a:extLst>
          </p:cNvPr>
          <p:cNvSpPr txBox="1"/>
          <p:nvPr/>
        </p:nvSpPr>
        <p:spPr>
          <a:xfrm>
            <a:off x="6228184" y="1636136"/>
            <a:ext cx="1692150" cy="369332"/>
          </a:xfrm>
          <a:prstGeom prst="rect">
            <a:avLst/>
          </a:prstGeom>
          <a:noFill/>
        </p:spPr>
        <p:txBody>
          <a:bodyPr wrap="square" rtlCol="0">
            <a:spAutoFit/>
          </a:bodyPr>
          <a:lstStyle/>
          <a:p>
            <a:r>
              <a:rPr lang="zh-CN" altLang="en-US" dirty="0">
                <a:solidFill>
                  <a:schemeClr val="accent3">
                    <a:lumMod val="60000"/>
                    <a:lumOff val="40000"/>
                  </a:schemeClr>
                </a:solidFill>
              </a:rPr>
              <a:t>返修产品管理</a:t>
            </a:r>
          </a:p>
        </p:txBody>
      </p:sp>
    </p:spTree>
    <p:extLst>
      <p:ext uri="{BB962C8B-B14F-4D97-AF65-F5344CB8AC3E}">
        <p14:creationId xmlns:p14="http://schemas.microsoft.com/office/powerpoint/2010/main" val="2633843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设备数采及监控</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843558"/>
            <a:ext cx="715661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131590"/>
            <a:ext cx="7601385" cy="3657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1817126"/>
            <a:ext cx="6985127" cy="3247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2897186"/>
      </p:ext>
    </p:extLst>
  </p:cSld>
  <p:clrMapOvr>
    <a:masterClrMapping/>
  </p:clrMapOvr>
  <p:transition spd="slow" advTm="7000">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设备管理</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771550"/>
            <a:ext cx="7411332" cy="3816424"/>
          </a:xfrm>
          <a:prstGeom prst="rect">
            <a:avLst/>
          </a:prstGeom>
          <a:noFill/>
          <a:ln w="28575">
            <a:solidFill>
              <a:srgbClr val="0070C0"/>
            </a:solidFill>
            <a:miter lim="800000"/>
            <a:headEnd/>
            <a:tailEnd/>
          </a:ln>
          <a:extLst>
            <a:ext uri="{909E8E84-426E-40DD-AFC4-6F175D3DCCD1}">
              <a14:hiddenFill xmlns:a14="http://schemas.microsoft.com/office/drawing/2010/main">
                <a:solidFill>
                  <a:schemeClr val="accent1"/>
                </a:solidFill>
              </a14:hiddenFill>
            </a:ext>
          </a:extLst>
        </p:spPr>
      </p:pic>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131590"/>
            <a:ext cx="7416824" cy="3819910"/>
          </a:xfrm>
          <a:prstGeom prst="rect">
            <a:avLst/>
          </a:prstGeom>
          <a:noFill/>
          <a:ln w="28575">
            <a:solidFill>
              <a:srgbClr val="0070C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88551918"/>
      </p:ext>
    </p:extLst>
  </p:cSld>
  <p:clrMapOvr>
    <a:masterClrMapping/>
  </p:clrMapOvr>
  <p:transition spd="slow" advTm="7000">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000" dirty="0"/>
              <a:t>“人</a:t>
            </a:r>
            <a:r>
              <a:rPr lang="en-US" altLang="zh-CN" sz="2000" dirty="0"/>
              <a:t>-</a:t>
            </a:r>
            <a:r>
              <a:rPr lang="zh-CN" altLang="en-US" sz="2000" dirty="0"/>
              <a:t>机</a:t>
            </a:r>
            <a:r>
              <a:rPr lang="en-US" altLang="zh-CN" sz="2000" dirty="0"/>
              <a:t>-</a:t>
            </a:r>
            <a:r>
              <a:rPr lang="zh-CN" altLang="en-US" sz="2000" dirty="0"/>
              <a:t>料</a:t>
            </a:r>
            <a:r>
              <a:rPr lang="en-US" altLang="zh-CN" sz="2000" dirty="0"/>
              <a:t>-</a:t>
            </a:r>
            <a:r>
              <a:rPr lang="zh-CN" altLang="en-US" sz="2000" dirty="0"/>
              <a:t>法</a:t>
            </a:r>
            <a:r>
              <a:rPr lang="en-US" altLang="zh-CN" sz="2000" dirty="0"/>
              <a:t>-</a:t>
            </a:r>
            <a:r>
              <a:rPr lang="zh-CN" altLang="en-US" sz="2000" dirty="0"/>
              <a:t>环”双向全流程追溯 </a:t>
            </a:r>
            <a:endParaRPr lang="en-US" sz="2000" dirty="0"/>
          </a:p>
        </p:txBody>
      </p:sp>
      <p:pic>
        <p:nvPicPr>
          <p:cNvPr id="4" name="图片 3"/>
          <p:cNvPicPr>
            <a:picLocks noChangeAspect="1"/>
          </p:cNvPicPr>
          <p:nvPr/>
        </p:nvPicPr>
        <p:blipFill>
          <a:blip r:embed="rId2"/>
          <a:stretch>
            <a:fillRect/>
          </a:stretch>
        </p:blipFill>
        <p:spPr>
          <a:xfrm>
            <a:off x="875464" y="843558"/>
            <a:ext cx="7381730" cy="3869712"/>
          </a:xfrm>
          <a:prstGeom prst="rect">
            <a:avLst/>
          </a:prstGeom>
        </p:spPr>
      </p:pic>
    </p:spTree>
    <p:extLst>
      <p:ext uri="{BB962C8B-B14F-4D97-AF65-F5344CB8AC3E}">
        <p14:creationId xmlns:p14="http://schemas.microsoft.com/office/powerpoint/2010/main" val="1562073509"/>
      </p:ext>
    </p:extLst>
  </p:cSld>
  <p:clrMapOvr>
    <a:masterClrMapping/>
  </p:clrMapOvr>
  <mc:AlternateContent xmlns:mc="http://schemas.openxmlformats.org/markup-compatibility/2006" xmlns:p14="http://schemas.microsoft.com/office/powerpoint/2010/main">
    <mc:Choice Requires="p14">
      <p:transition spd="slow" p14:dur="4000" advTm="11000">
        <p14:vortex dir="u"/>
      </p:transition>
    </mc:Choice>
    <mc:Fallback xmlns="">
      <p:transition spd="slow" advTm="11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63961-EBCC-42A7-9A46-E3B5AC833BB3}"/>
              </a:ext>
            </a:extLst>
          </p:cNvPr>
          <p:cNvSpPr>
            <a:spLocks noGrp="1"/>
          </p:cNvSpPr>
          <p:nvPr>
            <p:ph type="title"/>
          </p:nvPr>
        </p:nvSpPr>
        <p:spPr/>
        <p:txBody>
          <a:bodyPr/>
          <a:lstStyle/>
          <a:p>
            <a:r>
              <a:rPr lang="zh-CN" altLang="en-US" dirty="0"/>
              <a:t>追溯</a:t>
            </a:r>
            <a:r>
              <a:rPr lang="en-US" altLang="zh-CN" dirty="0"/>
              <a:t>-</a:t>
            </a:r>
            <a:r>
              <a:rPr lang="zh-CN" altLang="en-US" dirty="0"/>
              <a:t>生产计划统计</a:t>
            </a:r>
          </a:p>
        </p:txBody>
      </p:sp>
      <p:pic>
        <p:nvPicPr>
          <p:cNvPr id="3" name="Picture 3" descr="D:\巴陆\17.轴承车间\轴承车间\16.单元加工明细.png">
            <a:extLst>
              <a:ext uri="{FF2B5EF4-FFF2-40B4-BE49-F238E27FC236}">
                <a16:creationId xmlns:a16="http://schemas.microsoft.com/office/drawing/2014/main" id="{CE5D2774-1D89-43CC-96AD-428D2BB54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85913"/>
            <a:ext cx="8568952" cy="4032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05CAC84-F209-4937-BE96-0B4FC2AAB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275605"/>
            <a:ext cx="7632848" cy="3442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a16="http://schemas.microsoft.com/office/drawing/2014/main" id="{8E883E7E-34F9-4404-AD85-1119E9E3A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107" y="2964290"/>
            <a:ext cx="6984776" cy="210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132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6DDF1-F92C-4377-919A-121AD0085603}"/>
              </a:ext>
            </a:extLst>
          </p:cNvPr>
          <p:cNvSpPr>
            <a:spLocks noGrp="1"/>
          </p:cNvSpPr>
          <p:nvPr>
            <p:ph type="title"/>
          </p:nvPr>
        </p:nvSpPr>
        <p:spPr/>
        <p:txBody>
          <a:bodyPr/>
          <a:lstStyle/>
          <a:p>
            <a:r>
              <a:rPr lang="zh-CN" altLang="en-US" dirty="0"/>
              <a:t>追溯</a:t>
            </a:r>
            <a:r>
              <a:rPr lang="en-US" altLang="zh-CN" dirty="0"/>
              <a:t>-</a:t>
            </a:r>
            <a:r>
              <a:rPr lang="zh-CN" altLang="en-US" dirty="0"/>
              <a:t>生产管理统计</a:t>
            </a:r>
          </a:p>
        </p:txBody>
      </p:sp>
      <p:pic>
        <p:nvPicPr>
          <p:cNvPr id="3" name="图片 2">
            <a:extLst>
              <a:ext uri="{FF2B5EF4-FFF2-40B4-BE49-F238E27FC236}">
                <a16:creationId xmlns:a16="http://schemas.microsoft.com/office/drawing/2014/main" id="{563D3529-CF39-4F44-859D-B23B7803A3B2}"/>
              </a:ext>
            </a:extLst>
          </p:cNvPr>
          <p:cNvPicPr>
            <a:picLocks noChangeAspect="1"/>
          </p:cNvPicPr>
          <p:nvPr/>
        </p:nvPicPr>
        <p:blipFill>
          <a:blip r:embed="rId2"/>
          <a:stretch>
            <a:fillRect/>
          </a:stretch>
        </p:blipFill>
        <p:spPr>
          <a:xfrm>
            <a:off x="1259632" y="843558"/>
            <a:ext cx="4176464" cy="2598621"/>
          </a:xfrm>
          <a:prstGeom prst="rect">
            <a:avLst/>
          </a:prstGeom>
        </p:spPr>
      </p:pic>
      <p:sp>
        <p:nvSpPr>
          <p:cNvPr id="4" name="右箭头 6">
            <a:extLst>
              <a:ext uri="{FF2B5EF4-FFF2-40B4-BE49-F238E27FC236}">
                <a16:creationId xmlns:a16="http://schemas.microsoft.com/office/drawing/2014/main" id="{E7572735-AA21-4BA8-A87A-456C350878C3}"/>
              </a:ext>
            </a:extLst>
          </p:cNvPr>
          <p:cNvSpPr/>
          <p:nvPr/>
        </p:nvSpPr>
        <p:spPr>
          <a:xfrm>
            <a:off x="886336" y="1031833"/>
            <a:ext cx="288032" cy="290686"/>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
            <a:extLst>
              <a:ext uri="{FF2B5EF4-FFF2-40B4-BE49-F238E27FC236}">
                <a16:creationId xmlns:a16="http://schemas.microsoft.com/office/drawing/2014/main" id="{F26DF7FA-7362-4CBC-A1F0-7D905379500F}"/>
              </a:ext>
            </a:extLst>
          </p:cNvPr>
          <p:cNvSpPr txBox="1"/>
          <p:nvPr/>
        </p:nvSpPr>
        <p:spPr>
          <a:xfrm>
            <a:off x="363238" y="915566"/>
            <a:ext cx="543739" cy="523220"/>
          </a:xfrm>
          <a:prstGeom prst="rect">
            <a:avLst/>
          </a:prstGeom>
          <a:noFill/>
        </p:spPr>
        <p:txBody>
          <a:bodyPr wrap="none" rtlCol="0">
            <a:spAutoFit/>
          </a:bodyPr>
          <a:lstStyle/>
          <a:p>
            <a:r>
              <a:rPr lang="zh-CN" altLang="en-US" sz="1400" b="1" dirty="0">
                <a:solidFill>
                  <a:srgbClr val="002060"/>
                </a:solidFill>
              </a:rPr>
              <a:t>计划</a:t>
            </a:r>
            <a:endParaRPr lang="en-US" altLang="zh-CN" sz="1400" b="1" dirty="0">
              <a:solidFill>
                <a:srgbClr val="002060"/>
              </a:solidFill>
            </a:endParaRPr>
          </a:p>
          <a:p>
            <a:r>
              <a:rPr lang="zh-CN" altLang="en-US" sz="1400" b="1" dirty="0">
                <a:solidFill>
                  <a:srgbClr val="002060"/>
                </a:solidFill>
              </a:rPr>
              <a:t>追溯</a:t>
            </a:r>
          </a:p>
        </p:txBody>
      </p:sp>
      <p:pic>
        <p:nvPicPr>
          <p:cNvPr id="6" name="图片 5">
            <a:extLst>
              <a:ext uri="{FF2B5EF4-FFF2-40B4-BE49-F238E27FC236}">
                <a16:creationId xmlns:a16="http://schemas.microsoft.com/office/drawing/2014/main" id="{4DA1CB52-E7F4-40B9-BF1C-9CC2276A2129}"/>
              </a:ext>
            </a:extLst>
          </p:cNvPr>
          <p:cNvPicPr>
            <a:picLocks noChangeAspect="1"/>
          </p:cNvPicPr>
          <p:nvPr/>
        </p:nvPicPr>
        <p:blipFill>
          <a:blip r:embed="rId3"/>
          <a:stretch>
            <a:fillRect/>
          </a:stretch>
        </p:blipFill>
        <p:spPr>
          <a:xfrm>
            <a:off x="1815254" y="1215601"/>
            <a:ext cx="6572043" cy="2102197"/>
          </a:xfrm>
          <a:prstGeom prst="rect">
            <a:avLst/>
          </a:prstGeom>
        </p:spPr>
      </p:pic>
      <p:sp>
        <p:nvSpPr>
          <p:cNvPr id="7" name="右箭头 6">
            <a:extLst>
              <a:ext uri="{FF2B5EF4-FFF2-40B4-BE49-F238E27FC236}">
                <a16:creationId xmlns:a16="http://schemas.microsoft.com/office/drawing/2014/main" id="{5EAAA29A-0ADD-43D7-9378-32C83761F294}"/>
              </a:ext>
            </a:extLst>
          </p:cNvPr>
          <p:cNvSpPr/>
          <p:nvPr/>
        </p:nvSpPr>
        <p:spPr>
          <a:xfrm>
            <a:off x="1443551" y="2085889"/>
            <a:ext cx="288032" cy="290686"/>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3">
            <a:extLst>
              <a:ext uri="{FF2B5EF4-FFF2-40B4-BE49-F238E27FC236}">
                <a16:creationId xmlns:a16="http://schemas.microsoft.com/office/drawing/2014/main" id="{2D8DA9BD-A545-4983-ACC1-1AFC5E29A979}"/>
              </a:ext>
            </a:extLst>
          </p:cNvPr>
          <p:cNvSpPr txBox="1"/>
          <p:nvPr/>
        </p:nvSpPr>
        <p:spPr>
          <a:xfrm>
            <a:off x="920453" y="1969622"/>
            <a:ext cx="543739" cy="523220"/>
          </a:xfrm>
          <a:prstGeom prst="rect">
            <a:avLst/>
          </a:prstGeom>
          <a:noFill/>
        </p:spPr>
        <p:txBody>
          <a:bodyPr wrap="none" rtlCol="0">
            <a:spAutoFit/>
          </a:bodyPr>
          <a:lstStyle/>
          <a:p>
            <a:r>
              <a:rPr lang="zh-CN" altLang="en-US" sz="1400" b="1" dirty="0">
                <a:solidFill>
                  <a:srgbClr val="002060"/>
                </a:solidFill>
              </a:rPr>
              <a:t>流程</a:t>
            </a:r>
            <a:endParaRPr lang="en-US" altLang="zh-CN" sz="1400" b="1" dirty="0">
              <a:solidFill>
                <a:srgbClr val="002060"/>
              </a:solidFill>
            </a:endParaRPr>
          </a:p>
          <a:p>
            <a:r>
              <a:rPr lang="zh-CN" altLang="en-US" sz="1400" b="1" dirty="0">
                <a:solidFill>
                  <a:srgbClr val="002060"/>
                </a:solidFill>
              </a:rPr>
              <a:t>追溯</a:t>
            </a:r>
          </a:p>
        </p:txBody>
      </p:sp>
      <p:pic>
        <p:nvPicPr>
          <p:cNvPr id="9" name="图片 8">
            <a:extLst>
              <a:ext uri="{FF2B5EF4-FFF2-40B4-BE49-F238E27FC236}">
                <a16:creationId xmlns:a16="http://schemas.microsoft.com/office/drawing/2014/main" id="{BC12E1CD-6236-4CD6-97C1-2057BC5414D4}"/>
              </a:ext>
            </a:extLst>
          </p:cNvPr>
          <p:cNvPicPr>
            <a:picLocks noChangeAspect="1"/>
          </p:cNvPicPr>
          <p:nvPr/>
        </p:nvPicPr>
        <p:blipFill>
          <a:blip r:embed="rId4"/>
          <a:stretch>
            <a:fillRect/>
          </a:stretch>
        </p:blipFill>
        <p:spPr>
          <a:xfrm>
            <a:off x="2401656" y="2432149"/>
            <a:ext cx="6572042" cy="1795785"/>
          </a:xfrm>
          <a:prstGeom prst="rect">
            <a:avLst/>
          </a:prstGeom>
        </p:spPr>
      </p:pic>
      <p:sp>
        <p:nvSpPr>
          <p:cNvPr id="11" name="右箭头 6">
            <a:extLst>
              <a:ext uri="{FF2B5EF4-FFF2-40B4-BE49-F238E27FC236}">
                <a16:creationId xmlns:a16="http://schemas.microsoft.com/office/drawing/2014/main" id="{655DE964-7D82-4384-8088-1F30E9A91FE0}"/>
              </a:ext>
            </a:extLst>
          </p:cNvPr>
          <p:cNvSpPr/>
          <p:nvPr/>
        </p:nvSpPr>
        <p:spPr>
          <a:xfrm>
            <a:off x="2085776" y="3247846"/>
            <a:ext cx="288032" cy="290686"/>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
            <a:extLst>
              <a:ext uri="{FF2B5EF4-FFF2-40B4-BE49-F238E27FC236}">
                <a16:creationId xmlns:a16="http://schemas.microsoft.com/office/drawing/2014/main" id="{A7A0B3B8-B098-4CA1-BC1C-AC21B774B7BA}"/>
              </a:ext>
            </a:extLst>
          </p:cNvPr>
          <p:cNvSpPr txBox="1"/>
          <p:nvPr/>
        </p:nvSpPr>
        <p:spPr>
          <a:xfrm>
            <a:off x="1562678" y="3131579"/>
            <a:ext cx="543739" cy="523220"/>
          </a:xfrm>
          <a:prstGeom prst="rect">
            <a:avLst/>
          </a:prstGeom>
          <a:noFill/>
        </p:spPr>
        <p:txBody>
          <a:bodyPr wrap="none" rtlCol="0">
            <a:spAutoFit/>
          </a:bodyPr>
          <a:lstStyle/>
          <a:p>
            <a:r>
              <a:rPr lang="zh-CN" altLang="en-US" sz="1400" b="1" dirty="0">
                <a:solidFill>
                  <a:srgbClr val="002060"/>
                </a:solidFill>
              </a:rPr>
              <a:t>材料</a:t>
            </a:r>
            <a:endParaRPr lang="en-US" altLang="zh-CN" sz="1400" b="1" dirty="0">
              <a:solidFill>
                <a:srgbClr val="002060"/>
              </a:solidFill>
            </a:endParaRPr>
          </a:p>
          <a:p>
            <a:r>
              <a:rPr lang="zh-CN" altLang="en-US" sz="1400" b="1" dirty="0">
                <a:solidFill>
                  <a:srgbClr val="002060"/>
                </a:solidFill>
              </a:rPr>
              <a:t>追溯</a:t>
            </a:r>
          </a:p>
        </p:txBody>
      </p:sp>
      <p:pic>
        <p:nvPicPr>
          <p:cNvPr id="13" name="图片 12">
            <a:extLst>
              <a:ext uri="{FF2B5EF4-FFF2-40B4-BE49-F238E27FC236}">
                <a16:creationId xmlns:a16="http://schemas.microsoft.com/office/drawing/2014/main" id="{146F83C1-8710-44A8-BDDF-720734EF9716}"/>
              </a:ext>
            </a:extLst>
          </p:cNvPr>
          <p:cNvPicPr>
            <a:picLocks noChangeAspect="1"/>
          </p:cNvPicPr>
          <p:nvPr/>
        </p:nvPicPr>
        <p:blipFill>
          <a:blip r:embed="rId5"/>
          <a:stretch>
            <a:fillRect/>
          </a:stretch>
        </p:blipFill>
        <p:spPr>
          <a:xfrm>
            <a:off x="2798113" y="3553930"/>
            <a:ext cx="6250172" cy="1348007"/>
          </a:xfrm>
          <a:prstGeom prst="rect">
            <a:avLst/>
          </a:prstGeom>
        </p:spPr>
      </p:pic>
      <p:sp>
        <p:nvSpPr>
          <p:cNvPr id="14" name="右箭头 6">
            <a:extLst>
              <a:ext uri="{FF2B5EF4-FFF2-40B4-BE49-F238E27FC236}">
                <a16:creationId xmlns:a16="http://schemas.microsoft.com/office/drawing/2014/main" id="{6721697A-FFE3-45A8-9B66-650637B7F64C}"/>
              </a:ext>
            </a:extLst>
          </p:cNvPr>
          <p:cNvSpPr/>
          <p:nvPr/>
        </p:nvSpPr>
        <p:spPr>
          <a:xfrm>
            <a:off x="2451959" y="4223359"/>
            <a:ext cx="288032" cy="290686"/>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3">
            <a:extLst>
              <a:ext uri="{FF2B5EF4-FFF2-40B4-BE49-F238E27FC236}">
                <a16:creationId xmlns:a16="http://schemas.microsoft.com/office/drawing/2014/main" id="{84917CED-A704-494F-AF0B-DD9997039D05}"/>
              </a:ext>
            </a:extLst>
          </p:cNvPr>
          <p:cNvSpPr txBox="1"/>
          <p:nvPr/>
        </p:nvSpPr>
        <p:spPr>
          <a:xfrm>
            <a:off x="1928861" y="4107092"/>
            <a:ext cx="543739" cy="523220"/>
          </a:xfrm>
          <a:prstGeom prst="rect">
            <a:avLst/>
          </a:prstGeom>
          <a:noFill/>
        </p:spPr>
        <p:txBody>
          <a:bodyPr wrap="none" rtlCol="0">
            <a:spAutoFit/>
          </a:bodyPr>
          <a:lstStyle/>
          <a:p>
            <a:r>
              <a:rPr lang="zh-CN" altLang="en-US" sz="1400" b="1" dirty="0">
                <a:solidFill>
                  <a:srgbClr val="002060"/>
                </a:solidFill>
              </a:rPr>
              <a:t>操作</a:t>
            </a:r>
            <a:endParaRPr lang="en-US" altLang="zh-CN" sz="1400" b="1" dirty="0">
              <a:solidFill>
                <a:srgbClr val="002060"/>
              </a:solidFill>
            </a:endParaRPr>
          </a:p>
          <a:p>
            <a:r>
              <a:rPr lang="zh-CN" altLang="en-US" sz="1400" b="1" dirty="0">
                <a:solidFill>
                  <a:srgbClr val="002060"/>
                </a:solidFill>
              </a:rPr>
              <a:t>追溯</a:t>
            </a:r>
          </a:p>
        </p:txBody>
      </p:sp>
    </p:spTree>
    <p:extLst>
      <p:ext uri="{BB962C8B-B14F-4D97-AF65-F5344CB8AC3E}">
        <p14:creationId xmlns:p14="http://schemas.microsoft.com/office/powerpoint/2010/main" val="1636525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巴陆\17.轴承车间\轴承车间\17.在制品分布.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3" y="849175"/>
            <a:ext cx="8784975" cy="4117326"/>
          </a:xfrm>
          <a:prstGeom prst="rect">
            <a:avLst/>
          </a:prstGeom>
          <a:noFill/>
          <a:extLst>
            <a:ext uri="{909E8E84-426E-40DD-AFC4-6F175D3DCCD1}">
              <a14:hiddenFill xmlns:a14="http://schemas.microsoft.com/office/drawing/2010/main">
                <a:solidFill>
                  <a:srgbClr val="FFFFFF"/>
                </a:solidFill>
              </a14:hiddenFill>
            </a:ext>
          </a:extLst>
        </p:spPr>
      </p:pic>
      <p:sp>
        <p:nvSpPr>
          <p:cNvPr id="27" name="标题 26"/>
          <p:cNvSpPr>
            <a:spLocks noGrp="1"/>
          </p:cNvSpPr>
          <p:nvPr>
            <p:ph type="title"/>
          </p:nvPr>
        </p:nvSpPr>
        <p:spPr/>
        <p:txBody>
          <a:bodyPr/>
          <a:lstStyle/>
          <a:p>
            <a:r>
              <a:rPr lang="zh-CN" altLang="en-US" sz="2000" dirty="0"/>
              <a:t>追溯</a:t>
            </a:r>
            <a:r>
              <a:rPr lang="en-US" altLang="zh-CN" sz="2000" dirty="0"/>
              <a:t>-</a:t>
            </a:r>
            <a:r>
              <a:rPr lang="zh-CN" altLang="en-US" sz="2000" dirty="0"/>
              <a:t>在制品管理</a:t>
            </a: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691" y="2005391"/>
            <a:ext cx="885180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691" y="3219822"/>
            <a:ext cx="8851805"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4564691"/>
      </p:ext>
    </p:extLst>
  </p:cSld>
  <p:clrMapOvr>
    <a:masterClrMapping/>
  </p:clrMapOvr>
  <p:transition spd="slow" advTm="10000">
    <p:cover dir="l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585FA-3F74-4EFE-9902-E13F0DD3F34B}"/>
              </a:ext>
            </a:extLst>
          </p:cNvPr>
          <p:cNvSpPr>
            <a:spLocks noGrp="1"/>
          </p:cNvSpPr>
          <p:nvPr>
            <p:ph type="title"/>
          </p:nvPr>
        </p:nvSpPr>
        <p:spPr/>
        <p:txBody>
          <a:bodyPr/>
          <a:lstStyle/>
          <a:p>
            <a:r>
              <a:rPr lang="zh-CN" altLang="en-US" dirty="0"/>
              <a:t>追溯</a:t>
            </a:r>
            <a:r>
              <a:rPr lang="en-US" altLang="zh-CN" dirty="0"/>
              <a:t>-</a:t>
            </a:r>
            <a:r>
              <a:rPr lang="zh-CN" altLang="en-US" dirty="0"/>
              <a:t>质量管理</a:t>
            </a:r>
          </a:p>
        </p:txBody>
      </p:sp>
      <p:pic>
        <p:nvPicPr>
          <p:cNvPr id="3" name="图片 2">
            <a:extLst>
              <a:ext uri="{FF2B5EF4-FFF2-40B4-BE49-F238E27FC236}">
                <a16:creationId xmlns:a16="http://schemas.microsoft.com/office/drawing/2014/main" id="{72603308-5E9F-4794-B1C7-DEE663BC48E9}"/>
              </a:ext>
            </a:extLst>
          </p:cNvPr>
          <p:cNvPicPr/>
          <p:nvPr/>
        </p:nvPicPr>
        <p:blipFill>
          <a:blip r:embed="rId2"/>
          <a:stretch>
            <a:fillRect/>
          </a:stretch>
        </p:blipFill>
        <p:spPr>
          <a:xfrm>
            <a:off x="611560" y="771550"/>
            <a:ext cx="5278120" cy="2985135"/>
          </a:xfrm>
          <a:prstGeom prst="rect">
            <a:avLst/>
          </a:prstGeom>
        </p:spPr>
      </p:pic>
      <p:pic>
        <p:nvPicPr>
          <p:cNvPr id="4" name="图片 3">
            <a:extLst>
              <a:ext uri="{FF2B5EF4-FFF2-40B4-BE49-F238E27FC236}">
                <a16:creationId xmlns:a16="http://schemas.microsoft.com/office/drawing/2014/main" id="{5FB3BB7D-9E2C-482B-A032-0F290E62475E}"/>
              </a:ext>
            </a:extLst>
          </p:cNvPr>
          <p:cNvPicPr/>
          <p:nvPr/>
        </p:nvPicPr>
        <p:blipFill>
          <a:blip r:embed="rId3"/>
          <a:stretch>
            <a:fillRect/>
          </a:stretch>
        </p:blipFill>
        <p:spPr>
          <a:xfrm>
            <a:off x="1355381" y="1193453"/>
            <a:ext cx="5544615" cy="3040338"/>
          </a:xfrm>
          <a:prstGeom prst="rect">
            <a:avLst/>
          </a:prstGeom>
        </p:spPr>
      </p:pic>
      <p:pic>
        <p:nvPicPr>
          <p:cNvPr id="5" name="图片 4">
            <a:extLst>
              <a:ext uri="{FF2B5EF4-FFF2-40B4-BE49-F238E27FC236}">
                <a16:creationId xmlns:a16="http://schemas.microsoft.com/office/drawing/2014/main" id="{31FB1526-CD84-4299-8BD4-25A89D05BBA0}"/>
              </a:ext>
            </a:extLst>
          </p:cNvPr>
          <p:cNvPicPr/>
          <p:nvPr/>
        </p:nvPicPr>
        <p:blipFill>
          <a:blip r:embed="rId4"/>
          <a:stretch>
            <a:fillRect/>
          </a:stretch>
        </p:blipFill>
        <p:spPr>
          <a:xfrm>
            <a:off x="2193531" y="1642085"/>
            <a:ext cx="5595088" cy="3013609"/>
          </a:xfrm>
          <a:prstGeom prst="rect">
            <a:avLst/>
          </a:prstGeom>
        </p:spPr>
      </p:pic>
      <p:pic>
        <p:nvPicPr>
          <p:cNvPr id="6" name="图片 5">
            <a:extLst>
              <a:ext uri="{FF2B5EF4-FFF2-40B4-BE49-F238E27FC236}">
                <a16:creationId xmlns:a16="http://schemas.microsoft.com/office/drawing/2014/main" id="{FE8EC75C-6C28-4D7B-B090-30A9DD6F0E08}"/>
              </a:ext>
            </a:extLst>
          </p:cNvPr>
          <p:cNvPicPr/>
          <p:nvPr/>
        </p:nvPicPr>
        <p:blipFill>
          <a:blip r:embed="rId5"/>
          <a:stretch>
            <a:fillRect/>
          </a:stretch>
        </p:blipFill>
        <p:spPr>
          <a:xfrm>
            <a:off x="3131840" y="2256960"/>
            <a:ext cx="5278120" cy="2945130"/>
          </a:xfrm>
          <a:prstGeom prst="rect">
            <a:avLst/>
          </a:prstGeom>
        </p:spPr>
      </p:pic>
    </p:spTree>
    <p:extLst>
      <p:ext uri="{BB962C8B-B14F-4D97-AF65-F5344CB8AC3E}">
        <p14:creationId xmlns:p14="http://schemas.microsoft.com/office/powerpoint/2010/main" val="1154228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06976" y="267494"/>
            <a:ext cx="6401327" cy="330507"/>
          </a:xfrm>
        </p:spPr>
        <p:txBody>
          <a:bodyPr/>
          <a:lstStyle/>
          <a:p>
            <a:r>
              <a:rPr lang="zh-CN" altLang="en-US" sz="2000" dirty="0"/>
              <a:t>计划数据挖掘</a:t>
            </a:r>
            <a:endParaRPr lang="zh-CN" altLang="en-US" sz="1200" dirty="0"/>
          </a:p>
        </p:txBody>
      </p:sp>
      <p:sp>
        <p:nvSpPr>
          <p:cNvPr id="32" name="标题 8"/>
          <p:cNvSpPr txBox="1">
            <a:spLocks/>
          </p:cNvSpPr>
          <p:nvPr/>
        </p:nvSpPr>
        <p:spPr>
          <a:xfrm>
            <a:off x="611560" y="771550"/>
            <a:ext cx="7409440" cy="432048"/>
          </a:xfrm>
          <a:prstGeom prst="rect">
            <a:avLst/>
          </a:prstGeom>
        </p:spPr>
        <p:txBody>
          <a:bodyPr vert="horz" lIns="68580" tIns="34290" rIns="68580" bIns="34290" rtlCol="0" anchor="ctr">
            <a:noAutofit/>
          </a:bodyPr>
          <a:lstStyle>
            <a:lvl1pPr algn="l" defTabSz="1023252" rtl="0" eaLnBrk="1" latinLnBrk="0" hangingPunct="1">
              <a:spcBef>
                <a:spcPct val="0"/>
              </a:spcBef>
              <a:buNone/>
              <a:defRPr lang="zh-CN" altLang="en-US" sz="2200" b="0" i="0" kern="1200" baseline="0" dirty="0">
                <a:solidFill>
                  <a:schemeClr val="tx1">
                    <a:lumMod val="65000"/>
                    <a:lumOff val="35000"/>
                  </a:schemeClr>
                </a:solidFill>
                <a:effectLst/>
                <a:latin typeface="微软雅黑" panose="020B0503020204020204" pitchFamily="34" charset="-122"/>
                <a:ea typeface="微软雅黑" panose="020B0503020204020204" pitchFamily="34" charset="-122"/>
                <a:cs typeface="+mj-cs"/>
              </a:defRPr>
            </a:lvl1pPr>
          </a:lstStyle>
          <a:p>
            <a:endParaRPr lang="en-US" altLang="zh-CN" sz="2000" dirty="0"/>
          </a:p>
          <a:p>
            <a:r>
              <a:rPr lang="zh-CN" altLang="en-US" sz="2000" b="1" dirty="0"/>
              <a:t>计划数据多维度分析 </a:t>
            </a:r>
          </a:p>
          <a:p>
            <a:pPr marL="457200" indent="-457200">
              <a:buAutoNum type="arabicPeriod"/>
            </a:pPr>
            <a:endParaRPr lang="zh-CN" altLang="en-US" sz="2000" dirty="0"/>
          </a:p>
        </p:txBody>
      </p:sp>
      <p:pic>
        <p:nvPicPr>
          <p:cNvPr id="4" name="图片 3">
            <a:extLst>
              <a:ext uri="{FF2B5EF4-FFF2-40B4-BE49-F238E27FC236}">
                <a16:creationId xmlns:a16="http://schemas.microsoft.com/office/drawing/2014/main" id="{323A4A5C-7140-41FA-920E-DD8E4A1C5BBF}"/>
              </a:ext>
            </a:extLst>
          </p:cNvPr>
          <p:cNvPicPr>
            <a:picLocks noChangeAspect="1"/>
          </p:cNvPicPr>
          <p:nvPr/>
        </p:nvPicPr>
        <p:blipFill>
          <a:blip r:embed="rId3"/>
          <a:stretch>
            <a:fillRect/>
          </a:stretch>
        </p:blipFill>
        <p:spPr>
          <a:xfrm>
            <a:off x="784457" y="1226148"/>
            <a:ext cx="4917195" cy="2503822"/>
          </a:xfrm>
          <a:prstGeom prst="rect">
            <a:avLst/>
          </a:prstGeom>
        </p:spPr>
      </p:pic>
      <p:pic>
        <p:nvPicPr>
          <p:cNvPr id="5" name="图片 4">
            <a:extLst>
              <a:ext uri="{FF2B5EF4-FFF2-40B4-BE49-F238E27FC236}">
                <a16:creationId xmlns:a16="http://schemas.microsoft.com/office/drawing/2014/main" id="{83BAB4B1-E5D8-423A-BC17-C922182BBD75}"/>
              </a:ext>
            </a:extLst>
          </p:cNvPr>
          <p:cNvPicPr>
            <a:picLocks noChangeAspect="1"/>
          </p:cNvPicPr>
          <p:nvPr/>
        </p:nvPicPr>
        <p:blipFill>
          <a:blip r:embed="rId4"/>
          <a:stretch>
            <a:fillRect/>
          </a:stretch>
        </p:blipFill>
        <p:spPr>
          <a:xfrm>
            <a:off x="1290652" y="1558291"/>
            <a:ext cx="4651299" cy="2539906"/>
          </a:xfrm>
          <a:prstGeom prst="rect">
            <a:avLst/>
          </a:prstGeom>
        </p:spPr>
      </p:pic>
      <p:pic>
        <p:nvPicPr>
          <p:cNvPr id="6" name="图片 5">
            <a:extLst>
              <a:ext uri="{FF2B5EF4-FFF2-40B4-BE49-F238E27FC236}">
                <a16:creationId xmlns:a16="http://schemas.microsoft.com/office/drawing/2014/main" id="{BD55B742-9A20-4491-8603-96C497E35017}"/>
              </a:ext>
            </a:extLst>
          </p:cNvPr>
          <p:cNvPicPr>
            <a:picLocks noChangeAspect="1"/>
          </p:cNvPicPr>
          <p:nvPr/>
        </p:nvPicPr>
        <p:blipFill>
          <a:blip r:embed="rId5"/>
          <a:stretch>
            <a:fillRect/>
          </a:stretch>
        </p:blipFill>
        <p:spPr>
          <a:xfrm>
            <a:off x="1883561" y="1807281"/>
            <a:ext cx="5774332" cy="2958884"/>
          </a:xfrm>
          <a:prstGeom prst="rect">
            <a:avLst/>
          </a:prstGeom>
        </p:spPr>
      </p:pic>
      <p:pic>
        <p:nvPicPr>
          <p:cNvPr id="7" name="图片 6">
            <a:extLst>
              <a:ext uri="{FF2B5EF4-FFF2-40B4-BE49-F238E27FC236}">
                <a16:creationId xmlns:a16="http://schemas.microsoft.com/office/drawing/2014/main" id="{F939F02E-60A7-402B-9F8B-1B37B03C8557}"/>
              </a:ext>
            </a:extLst>
          </p:cNvPr>
          <p:cNvPicPr>
            <a:picLocks noChangeAspect="1"/>
          </p:cNvPicPr>
          <p:nvPr/>
        </p:nvPicPr>
        <p:blipFill>
          <a:blip r:embed="rId6"/>
          <a:stretch>
            <a:fillRect/>
          </a:stretch>
        </p:blipFill>
        <p:spPr>
          <a:xfrm>
            <a:off x="2627784" y="2235601"/>
            <a:ext cx="5792233" cy="2784249"/>
          </a:xfrm>
          <a:prstGeom prst="rect">
            <a:avLst/>
          </a:prstGeom>
        </p:spPr>
      </p:pic>
      <p:sp>
        <p:nvSpPr>
          <p:cNvPr id="16" name="箭头: 右 15">
            <a:extLst>
              <a:ext uri="{FF2B5EF4-FFF2-40B4-BE49-F238E27FC236}">
                <a16:creationId xmlns:a16="http://schemas.microsoft.com/office/drawing/2014/main" id="{0D43E340-E179-4AF1-8061-B71FC453E0D9}"/>
              </a:ext>
            </a:extLst>
          </p:cNvPr>
          <p:cNvSpPr/>
          <p:nvPr/>
        </p:nvSpPr>
        <p:spPr>
          <a:xfrm rot="7487535">
            <a:off x="6487831" y="1579709"/>
            <a:ext cx="561584" cy="224509"/>
          </a:xfrm>
          <a:prstGeom prst="rightArrow">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33FFC6E-0981-4ED0-8847-80333C9710C5}"/>
              </a:ext>
            </a:extLst>
          </p:cNvPr>
          <p:cNvSpPr txBox="1"/>
          <p:nvPr/>
        </p:nvSpPr>
        <p:spPr>
          <a:xfrm>
            <a:off x="6984267" y="1226148"/>
            <a:ext cx="1368152" cy="369332"/>
          </a:xfrm>
          <a:prstGeom prst="rect">
            <a:avLst/>
          </a:prstGeom>
          <a:noFill/>
        </p:spPr>
        <p:txBody>
          <a:bodyPr wrap="square" rtlCol="0">
            <a:spAutoFit/>
          </a:bodyPr>
          <a:lstStyle/>
          <a:p>
            <a:r>
              <a:rPr lang="zh-CN" altLang="en-US" dirty="0">
                <a:solidFill>
                  <a:srgbClr val="FF0000"/>
                </a:solidFill>
              </a:rPr>
              <a:t>多维度分析</a:t>
            </a:r>
          </a:p>
        </p:txBody>
      </p:sp>
    </p:spTree>
    <p:extLst>
      <p:ext uri="{BB962C8B-B14F-4D97-AF65-F5344CB8AC3E}">
        <p14:creationId xmlns:p14="http://schemas.microsoft.com/office/powerpoint/2010/main" val="3820231122"/>
      </p:ext>
    </p:extLst>
  </p:cSld>
  <p:clrMapOvr>
    <a:masterClrMapping/>
  </p:clrMapOvr>
  <p:transition spd="slow" advTm="700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a:xfrm>
            <a:off x="906463" y="268288"/>
            <a:ext cx="5897562" cy="330200"/>
          </a:xfrm>
        </p:spPr>
        <p:txBody>
          <a:bodyPr/>
          <a:lstStyle/>
          <a:p>
            <a:pPr defTabSz="1023252" eaLnBrk="1" fontAlgn="auto" hangingPunct="1">
              <a:spcAft>
                <a:spcPts val="0"/>
              </a:spcAft>
              <a:defRPr/>
            </a:pPr>
            <a:r>
              <a:rPr sz="2000" dirty="0"/>
              <a:t>制造业的发展需求与趋势</a:t>
            </a:r>
          </a:p>
        </p:txBody>
      </p:sp>
      <p:grpSp>
        <p:nvGrpSpPr>
          <p:cNvPr id="11" name="Group 10"/>
          <p:cNvGrpSpPr>
            <a:grpSpLocks/>
          </p:cNvGrpSpPr>
          <p:nvPr/>
        </p:nvGrpSpPr>
        <p:grpSpPr bwMode="auto">
          <a:xfrm>
            <a:off x="2659063" y="1136650"/>
            <a:ext cx="3219450" cy="3284538"/>
            <a:chOff x="2659832" y="1136917"/>
            <a:chExt cx="3218680" cy="3283540"/>
          </a:xfrm>
        </p:grpSpPr>
        <p:sp>
          <p:nvSpPr>
            <p:cNvPr id="38947" name="Freeform 3"/>
            <p:cNvSpPr>
              <a:spLocks noChangeAspect="1" noChangeArrowheads="1"/>
            </p:cNvSpPr>
            <p:nvPr/>
          </p:nvSpPr>
          <p:spPr bwMode="auto">
            <a:xfrm>
              <a:off x="2906609" y="1540457"/>
              <a:ext cx="2880000" cy="2880000"/>
            </a:xfrm>
            <a:custGeom>
              <a:avLst/>
              <a:gdLst>
                <a:gd name="T0" fmla="*/ 3586 w 3832225"/>
                <a:gd name="T1" fmla="*/ 1112610 h 3727450"/>
                <a:gd name="T2" fmla="*/ 1082192 w 3832225"/>
                <a:gd name="T3" fmla="*/ 3791 h 3727450"/>
                <a:gd name="T4" fmla="*/ 1082192 w 3832225"/>
                <a:gd name="T5" fmla="*/ 3791 h 3727450"/>
                <a:gd name="T6" fmla="*/ 1082192 w 3832225"/>
                <a:gd name="T7" fmla="*/ 3791 h 3727450"/>
                <a:gd name="T8" fmla="*/ 2160797 w 3832225"/>
                <a:gd name="T9" fmla="*/ 1112610 h 3727450"/>
                <a:gd name="T10" fmla="*/ 2160797 w 3832225"/>
                <a:gd name="T11" fmla="*/ 1112610 h 3727450"/>
                <a:gd name="T12" fmla="*/ 2160797 w 3832225"/>
                <a:gd name="T13" fmla="*/ 1112610 h 3727450"/>
                <a:gd name="T14" fmla="*/ 1082192 w 3832225"/>
                <a:gd name="T15" fmla="*/ 2221429 h 3727450"/>
                <a:gd name="T16" fmla="*/ 1082192 w 3832225"/>
                <a:gd name="T17" fmla="*/ 2221429 h 3727450"/>
                <a:gd name="T18" fmla="*/ 1082192 w 3832225"/>
                <a:gd name="T19" fmla="*/ 2221429 h 3727450"/>
                <a:gd name="T20" fmla="*/ 3586 w 3832225"/>
                <a:gd name="T21" fmla="*/ 1112610 h 3727450"/>
                <a:gd name="T22" fmla="*/ 3586 w 3832225"/>
                <a:gd name="T23" fmla="*/ 1112610 h 37274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32225"/>
                <a:gd name="T37" fmla="*/ 0 h 3727450"/>
                <a:gd name="T38" fmla="*/ 3832225 w 3832225"/>
                <a:gd name="T39" fmla="*/ 3727450 h 37274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32225" h="3727450">
                  <a:moveTo>
                    <a:pt x="6350" y="1863724"/>
                  </a:moveTo>
                  <a:cubicBezTo>
                    <a:pt x="6350" y="837920"/>
                    <a:pt x="861377" y="6350"/>
                    <a:pt x="1916112" y="6350"/>
                  </a:cubicBezTo>
                  <a:cubicBezTo>
                    <a:pt x="1916112" y="6350"/>
                    <a:pt x="1916112" y="6350"/>
                    <a:pt x="1916112" y="6350"/>
                  </a:cubicBezTo>
                  <a:cubicBezTo>
                    <a:pt x="2970847" y="6350"/>
                    <a:pt x="3825875" y="837920"/>
                    <a:pt x="3825875" y="1863724"/>
                  </a:cubicBezTo>
                  <a:cubicBezTo>
                    <a:pt x="3825875" y="2889529"/>
                    <a:pt x="2970847" y="3721099"/>
                    <a:pt x="1916112" y="3721099"/>
                  </a:cubicBezTo>
                  <a:cubicBezTo>
                    <a:pt x="861377" y="3721099"/>
                    <a:pt x="6350" y="2889529"/>
                    <a:pt x="6350" y="1863724"/>
                  </a:cubicBezTo>
                </a:path>
              </a:pathLst>
            </a:custGeom>
            <a:solidFill>
              <a:srgbClr val="000000">
                <a:alpha val="0"/>
              </a:srgbClr>
            </a:solidFill>
            <a:ln w="12700">
              <a:solidFill>
                <a:srgbClr val="000000"/>
              </a:solidFill>
              <a:prstDash val="sysDot"/>
              <a:bevel/>
              <a:headEnd/>
              <a:tailEnd/>
            </a:ln>
          </p:spPr>
          <p:txBody>
            <a:bodyPr/>
            <a:lstStyle/>
            <a:p>
              <a:endParaRPr lang="zh-CN" altLang="en-US"/>
            </a:p>
          </p:txBody>
        </p:sp>
        <p:sp>
          <p:nvSpPr>
            <p:cNvPr id="38948" name="Freeform 16"/>
            <p:cNvSpPr>
              <a:spLocks noChangeAspect="1" noChangeArrowheads="1"/>
            </p:cNvSpPr>
            <p:nvPr/>
          </p:nvSpPr>
          <p:spPr bwMode="auto">
            <a:xfrm>
              <a:off x="3050609" y="1681637"/>
              <a:ext cx="2592000" cy="2592000"/>
            </a:xfrm>
            <a:custGeom>
              <a:avLst/>
              <a:gdLst>
                <a:gd name="T0" fmla="*/ 3732 w 3381375"/>
                <a:gd name="T1" fmla="*/ 1018312 h 3298825"/>
                <a:gd name="T2" fmla="*/ 993452 w 3381375"/>
                <a:gd name="T3" fmla="*/ 3920 h 3298825"/>
                <a:gd name="T4" fmla="*/ 993452 w 3381375"/>
                <a:gd name="T5" fmla="*/ 3920 h 3298825"/>
                <a:gd name="T6" fmla="*/ 1983172 w 3381375"/>
                <a:gd name="T7" fmla="*/ 1018312 h 3298825"/>
                <a:gd name="T8" fmla="*/ 1983172 w 3381375"/>
                <a:gd name="T9" fmla="*/ 1018312 h 3298825"/>
                <a:gd name="T10" fmla="*/ 1983172 w 3381375"/>
                <a:gd name="T11" fmla="*/ 1018312 h 3298825"/>
                <a:gd name="T12" fmla="*/ 993452 w 3381375"/>
                <a:gd name="T13" fmla="*/ 2032703 h 3298825"/>
                <a:gd name="T14" fmla="*/ 993452 w 3381375"/>
                <a:gd name="T15" fmla="*/ 2032703 h 3298825"/>
                <a:gd name="T16" fmla="*/ 993452 w 3381375"/>
                <a:gd name="T17" fmla="*/ 2032703 h 3298825"/>
                <a:gd name="T18" fmla="*/ 3732 w 3381375"/>
                <a:gd name="T19" fmla="*/ 1018312 h 3298825"/>
                <a:gd name="T20" fmla="*/ 3732 w 3381375"/>
                <a:gd name="T21" fmla="*/ 1018312 h 32988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81375"/>
                <a:gd name="T34" fmla="*/ 0 h 3298825"/>
                <a:gd name="T35" fmla="*/ 3381375 w 3381375"/>
                <a:gd name="T36" fmla="*/ 3298825 h 32988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81375" h="3298825">
                  <a:moveTo>
                    <a:pt x="6350" y="1649412"/>
                  </a:moveTo>
                  <a:cubicBezTo>
                    <a:pt x="6350" y="741971"/>
                    <a:pt x="760450" y="6350"/>
                    <a:pt x="1690687" y="6350"/>
                  </a:cubicBezTo>
                  <a:cubicBezTo>
                    <a:pt x="1690687" y="6350"/>
                    <a:pt x="1690687" y="6350"/>
                    <a:pt x="1690687" y="6350"/>
                  </a:cubicBezTo>
                  <a:cubicBezTo>
                    <a:pt x="2620924" y="6350"/>
                    <a:pt x="3375025" y="741971"/>
                    <a:pt x="3375025" y="1649412"/>
                  </a:cubicBezTo>
                  <a:cubicBezTo>
                    <a:pt x="3375025" y="1649412"/>
                    <a:pt x="3375025" y="1649412"/>
                    <a:pt x="3375025" y="1649412"/>
                  </a:cubicBezTo>
                  <a:cubicBezTo>
                    <a:pt x="3375025" y="2556852"/>
                    <a:pt x="2620924" y="3292474"/>
                    <a:pt x="1690687" y="3292474"/>
                  </a:cubicBezTo>
                  <a:cubicBezTo>
                    <a:pt x="1690687" y="3292474"/>
                    <a:pt x="1690687" y="3292474"/>
                    <a:pt x="1690687" y="3292474"/>
                  </a:cubicBezTo>
                  <a:cubicBezTo>
                    <a:pt x="760450" y="3292474"/>
                    <a:pt x="6350" y="2556852"/>
                    <a:pt x="6350" y="1649412"/>
                  </a:cubicBezTo>
                </a:path>
              </a:pathLst>
            </a:custGeom>
            <a:solidFill>
              <a:srgbClr val="000000">
                <a:alpha val="0"/>
              </a:srgbClr>
            </a:solidFill>
            <a:ln w="12700">
              <a:solidFill>
                <a:srgbClr val="000000"/>
              </a:solidFill>
              <a:prstDash val="sysDot"/>
              <a:bevel/>
              <a:headEnd/>
              <a:tailEnd/>
            </a:ln>
          </p:spPr>
          <p:txBody>
            <a:bodyPr/>
            <a:lstStyle/>
            <a:p>
              <a:endParaRPr lang="zh-CN" altLang="en-US"/>
            </a:p>
          </p:txBody>
        </p:sp>
        <p:sp>
          <p:nvSpPr>
            <p:cNvPr id="38949" name="Freeform 3"/>
            <p:cNvSpPr>
              <a:spLocks noChangeAspect="1" noChangeArrowheads="1"/>
            </p:cNvSpPr>
            <p:nvPr/>
          </p:nvSpPr>
          <p:spPr bwMode="auto">
            <a:xfrm>
              <a:off x="3669555" y="1136917"/>
              <a:ext cx="1200150" cy="1281430"/>
            </a:xfrm>
            <a:custGeom>
              <a:avLst/>
              <a:gdLst>
                <a:gd name="T0" fmla="*/ 0 w 1500187"/>
                <a:gd name="T1" fmla="*/ 1025144 h 1601787"/>
                <a:gd name="T2" fmla="*/ 0 w 1500187"/>
                <a:gd name="T3" fmla="*/ 275133 h 1601787"/>
                <a:gd name="T4" fmla="*/ 480063 w 1500187"/>
                <a:gd name="T5" fmla="*/ 0 h 1601787"/>
                <a:gd name="T6" fmla="*/ 960120 w 1500187"/>
                <a:gd name="T7" fmla="*/ 275133 h 1601787"/>
                <a:gd name="T8" fmla="*/ 960120 w 1500187"/>
                <a:gd name="T9" fmla="*/ 1025144 h 1601787"/>
                <a:gd name="T10" fmla="*/ 480063 w 1500187"/>
                <a:gd name="T11" fmla="*/ 750011 h 1601787"/>
                <a:gd name="T12" fmla="*/ 0 w 1500187"/>
                <a:gd name="T13" fmla="*/ 1025144 h 1601787"/>
                <a:gd name="T14" fmla="*/ 0 60000 65536"/>
                <a:gd name="T15" fmla="*/ 0 60000 65536"/>
                <a:gd name="T16" fmla="*/ 0 60000 65536"/>
                <a:gd name="T17" fmla="*/ 0 60000 65536"/>
                <a:gd name="T18" fmla="*/ 0 60000 65536"/>
                <a:gd name="T19" fmla="*/ 0 60000 65536"/>
                <a:gd name="T20" fmla="*/ 0 60000 65536"/>
                <a:gd name="T21" fmla="*/ 0 w 1500187"/>
                <a:gd name="T22" fmla="*/ 0 h 1601787"/>
                <a:gd name="T23" fmla="*/ 1500187 w 1500187"/>
                <a:gd name="T24" fmla="*/ 1601787 h 16017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0187" h="1601787">
                  <a:moveTo>
                    <a:pt x="0" y="1601787"/>
                  </a:moveTo>
                  <a:lnTo>
                    <a:pt x="0" y="429895"/>
                  </a:lnTo>
                  <a:lnTo>
                    <a:pt x="750099" y="0"/>
                  </a:lnTo>
                  <a:lnTo>
                    <a:pt x="1500187" y="429895"/>
                  </a:lnTo>
                  <a:lnTo>
                    <a:pt x="1500187" y="1601787"/>
                  </a:lnTo>
                  <a:lnTo>
                    <a:pt x="750099" y="1171892"/>
                  </a:lnTo>
                  <a:lnTo>
                    <a:pt x="0" y="1601787"/>
                  </a:lnTo>
                </a:path>
              </a:pathLst>
            </a:custGeom>
            <a:solidFill>
              <a:srgbClr val="0089E1"/>
            </a:solidFill>
            <a:ln w="12700">
              <a:solidFill>
                <a:srgbClr val="000000">
                  <a:alpha val="0"/>
                </a:srgbClr>
              </a:solidFill>
              <a:bevel/>
              <a:headEnd/>
              <a:tailEnd/>
            </a:ln>
          </p:spPr>
          <p:txBody>
            <a:bodyPr/>
            <a:lstStyle/>
            <a:p>
              <a:endParaRPr lang="zh-CN" altLang="en-US"/>
            </a:p>
          </p:txBody>
        </p:sp>
        <p:sp>
          <p:nvSpPr>
            <p:cNvPr id="38950" name="Freeform 3"/>
            <p:cNvSpPr>
              <a:spLocks noChangeAspect="1" noChangeArrowheads="1"/>
            </p:cNvSpPr>
            <p:nvPr/>
          </p:nvSpPr>
          <p:spPr bwMode="auto">
            <a:xfrm>
              <a:off x="4478972" y="2921378"/>
              <a:ext cx="1399540" cy="1395730"/>
            </a:xfrm>
            <a:custGeom>
              <a:avLst/>
              <a:gdLst>
                <a:gd name="T0" fmla="*/ 405506 w 1749425"/>
                <a:gd name="T1" fmla="*/ 0 h 1745119"/>
                <a:gd name="T2" fmla="*/ 1119437 w 1749425"/>
                <a:gd name="T3" fmla="*/ 408623 h 1745119"/>
                <a:gd name="T4" fmla="*/ 1119632 w 1749425"/>
                <a:gd name="T5" fmla="*/ 878466 h 1745119"/>
                <a:gd name="T6" fmla="*/ 713931 w 1749425"/>
                <a:gd name="T7" fmla="*/ 1115999 h 1745119"/>
                <a:gd name="T8" fmla="*/ 0 w 1749425"/>
                <a:gd name="T9" fmla="*/ 707377 h 1745119"/>
                <a:gd name="T10" fmla="*/ 405693 w 1749425"/>
                <a:gd name="T11" fmla="*/ 469844 h 1745119"/>
                <a:gd name="T12" fmla="*/ 405506 w 1749425"/>
                <a:gd name="T13" fmla="*/ 0 h 1745119"/>
                <a:gd name="T14" fmla="*/ 0 60000 65536"/>
                <a:gd name="T15" fmla="*/ 0 60000 65536"/>
                <a:gd name="T16" fmla="*/ 0 60000 65536"/>
                <a:gd name="T17" fmla="*/ 0 60000 65536"/>
                <a:gd name="T18" fmla="*/ 0 60000 65536"/>
                <a:gd name="T19" fmla="*/ 0 60000 65536"/>
                <a:gd name="T20" fmla="*/ 0 60000 65536"/>
                <a:gd name="T21" fmla="*/ 0 w 1749425"/>
                <a:gd name="T22" fmla="*/ 0 h 1745119"/>
                <a:gd name="T23" fmla="*/ 1749425 w 1749425"/>
                <a:gd name="T24" fmla="*/ 1745119 h 1745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9425" h="1745119">
                  <a:moveTo>
                    <a:pt x="633602" y="0"/>
                  </a:moveTo>
                  <a:lnTo>
                    <a:pt x="1749120" y="638974"/>
                  </a:lnTo>
                  <a:lnTo>
                    <a:pt x="1749425" y="1373682"/>
                  </a:lnTo>
                  <a:lnTo>
                    <a:pt x="1115517" y="1745119"/>
                  </a:lnTo>
                  <a:lnTo>
                    <a:pt x="0" y="1106144"/>
                  </a:lnTo>
                  <a:lnTo>
                    <a:pt x="633895" y="734707"/>
                  </a:lnTo>
                  <a:lnTo>
                    <a:pt x="633602" y="0"/>
                  </a:lnTo>
                </a:path>
              </a:pathLst>
            </a:custGeom>
            <a:solidFill>
              <a:srgbClr val="77933C"/>
            </a:solidFill>
            <a:ln w="12700">
              <a:solidFill>
                <a:srgbClr val="000000">
                  <a:alpha val="0"/>
                </a:srgbClr>
              </a:solidFill>
              <a:bevel/>
              <a:headEnd/>
              <a:tailEnd/>
            </a:ln>
          </p:spPr>
          <p:txBody>
            <a:bodyPr/>
            <a:lstStyle/>
            <a:p>
              <a:endParaRPr lang="zh-CN" altLang="en-US"/>
            </a:p>
          </p:txBody>
        </p:sp>
        <p:sp>
          <p:nvSpPr>
            <p:cNvPr id="38951" name="Freeform 3"/>
            <p:cNvSpPr>
              <a:spLocks noChangeAspect="1" noChangeArrowheads="1"/>
            </p:cNvSpPr>
            <p:nvPr/>
          </p:nvSpPr>
          <p:spPr bwMode="auto">
            <a:xfrm>
              <a:off x="2688440" y="2857587"/>
              <a:ext cx="1366520" cy="1416050"/>
            </a:xfrm>
            <a:custGeom>
              <a:avLst/>
              <a:gdLst>
                <a:gd name="T0" fmla="*/ 1093526 w 1707908"/>
                <a:gd name="T1" fmla="*/ 762343 h 1770697"/>
                <a:gd name="T2" fmla="*/ 432691 w 1707908"/>
                <a:gd name="T3" fmla="*/ 1132029 h 1770697"/>
                <a:gd name="T4" fmla="*/ 0 w 1707908"/>
                <a:gd name="T5" fmla="*/ 873276 h 1770697"/>
                <a:gd name="T6" fmla="*/ 4935 w 1707908"/>
                <a:gd name="T7" fmla="*/ 369694 h 1770697"/>
                <a:gd name="T8" fmla="*/ 665770 w 1707908"/>
                <a:gd name="T9" fmla="*/ 0 h 1770697"/>
                <a:gd name="T10" fmla="*/ 660835 w 1707908"/>
                <a:gd name="T11" fmla="*/ 503580 h 1770697"/>
                <a:gd name="T12" fmla="*/ 1093526 w 1707908"/>
                <a:gd name="T13" fmla="*/ 762343 h 1770697"/>
                <a:gd name="T14" fmla="*/ 0 60000 65536"/>
                <a:gd name="T15" fmla="*/ 0 60000 65536"/>
                <a:gd name="T16" fmla="*/ 0 60000 65536"/>
                <a:gd name="T17" fmla="*/ 0 60000 65536"/>
                <a:gd name="T18" fmla="*/ 0 60000 65536"/>
                <a:gd name="T19" fmla="*/ 0 60000 65536"/>
                <a:gd name="T20" fmla="*/ 0 60000 65536"/>
                <a:gd name="T21" fmla="*/ 0 w 1707908"/>
                <a:gd name="T22" fmla="*/ 0 h 1770697"/>
                <a:gd name="T23" fmla="*/ 1707908 w 1707908"/>
                <a:gd name="T24" fmla="*/ 1770697 h 17706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7908" h="1770697">
                  <a:moveTo>
                    <a:pt x="1707908" y="1192441"/>
                  </a:moveTo>
                  <a:lnTo>
                    <a:pt x="675792" y="1770697"/>
                  </a:lnTo>
                  <a:lnTo>
                    <a:pt x="0" y="1365961"/>
                  </a:lnTo>
                  <a:lnTo>
                    <a:pt x="7708" y="578268"/>
                  </a:lnTo>
                  <a:lnTo>
                    <a:pt x="1039825" y="0"/>
                  </a:lnTo>
                  <a:lnTo>
                    <a:pt x="1032116" y="787691"/>
                  </a:lnTo>
                  <a:lnTo>
                    <a:pt x="1707908" y="1192441"/>
                  </a:lnTo>
                </a:path>
              </a:pathLst>
            </a:custGeom>
            <a:solidFill>
              <a:srgbClr val="7F7F7F"/>
            </a:solidFill>
            <a:ln w="12700">
              <a:solidFill>
                <a:srgbClr val="000000">
                  <a:alpha val="0"/>
                </a:srgbClr>
              </a:solidFill>
              <a:bevel/>
              <a:headEnd/>
              <a:tailEnd/>
            </a:ln>
          </p:spPr>
          <p:txBody>
            <a:bodyPr/>
            <a:lstStyle/>
            <a:p>
              <a:endParaRPr lang="zh-CN" altLang="en-US"/>
            </a:p>
          </p:txBody>
        </p:sp>
        <p:sp>
          <p:nvSpPr>
            <p:cNvPr id="43" name="TextBox 1"/>
            <p:cNvSpPr>
              <a:spLocks noChangeArrowheads="1"/>
            </p:cNvSpPr>
            <p:nvPr/>
          </p:nvSpPr>
          <p:spPr bwMode="auto">
            <a:xfrm>
              <a:off x="3808907" y="2484295"/>
              <a:ext cx="922116" cy="931579"/>
            </a:xfrm>
            <a:prstGeom prst="rect">
              <a:avLst/>
            </a:prstGeom>
            <a:noFill/>
            <a:ln>
              <a:noFill/>
            </a:ln>
            <a:extLst/>
          </p:spPr>
          <p:txBody>
            <a:bodyPr wrap="none" lIns="0" tIns="0" rIns="0">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fontAlgn="auto">
                <a:lnSpc>
                  <a:spcPts val="3600"/>
                </a:lnSpc>
                <a:spcBef>
                  <a:spcPts val="0"/>
                </a:spcBef>
                <a:spcAft>
                  <a:spcPts val="0"/>
                </a:spcAft>
                <a:defRPr/>
              </a:pPr>
              <a:r>
                <a:rPr lang="en-US" altLang="zh-CN" b="1" dirty="0">
                  <a:solidFill>
                    <a:srgbClr val="FF0000"/>
                  </a:solidFill>
                  <a:latin typeface="+mn-ea"/>
                  <a:ea typeface="+mn-ea"/>
                  <a:sym typeface="微软雅黑" charset="0"/>
                </a:rPr>
                <a:t>制造技术</a:t>
              </a:r>
              <a:endParaRPr lang="zh-CN" altLang="en-US" b="1" dirty="0">
                <a:solidFill>
                  <a:srgbClr val="FF0000"/>
                </a:solidFill>
                <a:latin typeface="+mn-ea"/>
                <a:ea typeface="+mn-ea"/>
                <a:sym typeface="微软雅黑" charset="0"/>
              </a:endParaRPr>
            </a:p>
            <a:p>
              <a:pPr fontAlgn="auto">
                <a:lnSpc>
                  <a:spcPts val="3300"/>
                </a:lnSpc>
                <a:spcBef>
                  <a:spcPts val="0"/>
                </a:spcBef>
                <a:spcAft>
                  <a:spcPts val="0"/>
                </a:spcAft>
                <a:defRPr/>
              </a:pPr>
              <a:r>
                <a:rPr lang="en-US" altLang="zh-CN" b="1" dirty="0">
                  <a:solidFill>
                    <a:srgbClr val="FF0000"/>
                  </a:solidFill>
                  <a:latin typeface="+mn-ea"/>
                  <a:ea typeface="+mn-ea"/>
                  <a:sym typeface="微软雅黑" charset="0"/>
                </a:rPr>
                <a:t>发展趋势</a:t>
              </a:r>
              <a:endParaRPr lang="zh-CN" altLang="en-US" sz="1200" dirty="0">
                <a:solidFill>
                  <a:srgbClr val="FF0000"/>
                </a:solidFill>
                <a:latin typeface="+mn-ea"/>
                <a:ea typeface="+mn-ea"/>
              </a:endParaRPr>
            </a:p>
          </p:txBody>
        </p:sp>
        <p:sp>
          <p:nvSpPr>
            <p:cNvPr id="44" name="TextBox 1"/>
            <p:cNvSpPr>
              <a:spLocks noChangeArrowheads="1"/>
            </p:cNvSpPr>
            <p:nvPr/>
          </p:nvSpPr>
          <p:spPr bwMode="auto">
            <a:xfrm>
              <a:off x="5027816" y="3415874"/>
              <a:ext cx="693571" cy="442778"/>
            </a:xfrm>
            <a:prstGeom prst="rect">
              <a:avLst/>
            </a:prstGeom>
            <a:noFill/>
            <a:ln>
              <a:noFill/>
            </a:ln>
            <a:extLst/>
          </p:spPr>
          <p:txBody>
            <a:bodyPr wrap="none" lIns="0" tIns="0" rIns="0">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fontAlgn="auto">
                <a:lnSpc>
                  <a:spcPts val="3100"/>
                </a:lnSpc>
                <a:spcBef>
                  <a:spcPts val="0"/>
                </a:spcBef>
                <a:spcAft>
                  <a:spcPts val="0"/>
                </a:spcAft>
                <a:defRPr/>
              </a:pPr>
              <a:r>
                <a:rPr lang="en-US" altLang="zh-CN" dirty="0">
                  <a:solidFill>
                    <a:srgbClr val="FFFBFC"/>
                  </a:solidFill>
                  <a:latin typeface="+mn-ea"/>
                  <a:ea typeface="+mn-ea"/>
                  <a:sym typeface="微软雅黑" charset="0"/>
                </a:rPr>
                <a:t>绿色化</a:t>
              </a:r>
              <a:endParaRPr lang="zh-CN" altLang="en-US" sz="1400" dirty="0">
                <a:latin typeface="+mn-ea"/>
                <a:ea typeface="+mn-ea"/>
              </a:endParaRPr>
            </a:p>
          </p:txBody>
        </p:sp>
        <p:sp>
          <p:nvSpPr>
            <p:cNvPr id="38954" name="TextBox 1"/>
            <p:cNvSpPr txBox="1">
              <a:spLocks noChangeArrowheads="1"/>
            </p:cNvSpPr>
            <p:nvPr/>
          </p:nvSpPr>
          <p:spPr bwMode="auto">
            <a:xfrm>
              <a:off x="2659832" y="3419051"/>
              <a:ext cx="973534" cy="369332"/>
            </a:xfrm>
            <a:prstGeom prst="rect">
              <a:avLst/>
            </a:prstGeom>
            <a:noFill/>
            <a:ln w="9525">
              <a:noFill/>
              <a:miter lim="800000"/>
              <a:headEnd/>
              <a:tailEnd/>
            </a:ln>
          </p:spPr>
          <p:txBody>
            <a:bodyPr>
              <a:spAutoFit/>
            </a:bodyPr>
            <a:lstStyle/>
            <a:p>
              <a:pPr algn="ctr"/>
              <a:r>
                <a:rPr lang="zh-CN" altLang="en-US">
                  <a:solidFill>
                    <a:schemeClr val="bg1"/>
                  </a:solidFill>
                  <a:ea typeface="微软雅黑" pitchFamily="34" charset="-122"/>
                </a:rPr>
                <a:t>定制化</a:t>
              </a:r>
              <a:endParaRPr lang="en-US">
                <a:solidFill>
                  <a:schemeClr val="bg1"/>
                </a:solidFill>
                <a:ea typeface="微软雅黑" pitchFamily="34" charset="-122"/>
              </a:endParaRPr>
            </a:p>
          </p:txBody>
        </p:sp>
        <p:sp>
          <p:nvSpPr>
            <p:cNvPr id="38955" name="TextBox 3"/>
            <p:cNvSpPr txBox="1">
              <a:spLocks noChangeArrowheads="1"/>
            </p:cNvSpPr>
            <p:nvPr/>
          </p:nvSpPr>
          <p:spPr bwMode="auto">
            <a:xfrm>
              <a:off x="3758906" y="1530037"/>
              <a:ext cx="1014961" cy="369332"/>
            </a:xfrm>
            <a:prstGeom prst="rect">
              <a:avLst/>
            </a:prstGeom>
            <a:noFill/>
            <a:ln w="9525">
              <a:noFill/>
              <a:miter lim="800000"/>
              <a:headEnd/>
              <a:tailEnd/>
            </a:ln>
          </p:spPr>
          <p:txBody>
            <a:bodyPr>
              <a:spAutoFit/>
            </a:bodyPr>
            <a:lstStyle/>
            <a:p>
              <a:pPr algn="ctr"/>
              <a:r>
                <a:rPr lang="zh-CN" altLang="en-US">
                  <a:solidFill>
                    <a:schemeClr val="bg1"/>
                  </a:solidFill>
                  <a:ea typeface="微软雅黑" pitchFamily="34" charset="-122"/>
                </a:rPr>
                <a:t>个性化</a:t>
              </a:r>
              <a:endParaRPr lang="en-US">
                <a:solidFill>
                  <a:schemeClr val="bg1"/>
                </a:solidFill>
                <a:ea typeface="微软雅黑" pitchFamily="34" charset="-122"/>
              </a:endParaRPr>
            </a:p>
          </p:txBody>
        </p:sp>
      </p:grpSp>
      <p:grpSp>
        <p:nvGrpSpPr>
          <p:cNvPr id="10" name="Group 9"/>
          <p:cNvGrpSpPr>
            <a:grpSpLocks/>
          </p:cNvGrpSpPr>
          <p:nvPr/>
        </p:nvGrpSpPr>
        <p:grpSpPr bwMode="auto">
          <a:xfrm>
            <a:off x="5930900" y="2952750"/>
            <a:ext cx="2889250" cy="2174875"/>
            <a:chOff x="5930610" y="2952324"/>
            <a:chExt cx="2889862" cy="2175500"/>
          </a:xfrm>
        </p:grpSpPr>
        <p:sp>
          <p:nvSpPr>
            <p:cNvPr id="38938" name="Freeform 3"/>
            <p:cNvSpPr>
              <a:spLocks noChangeArrowheads="1"/>
            </p:cNvSpPr>
            <p:nvPr/>
          </p:nvSpPr>
          <p:spPr bwMode="auto">
            <a:xfrm>
              <a:off x="5930610" y="2952324"/>
              <a:ext cx="2886688" cy="604632"/>
            </a:xfrm>
            <a:custGeom>
              <a:avLst/>
              <a:gdLst>
                <a:gd name="T0" fmla="*/ 0 w 3079750"/>
                <a:gd name="T1" fmla="*/ 0 h 646112"/>
                <a:gd name="T2" fmla="*/ 2705729 w 3079750"/>
                <a:gd name="T3" fmla="*/ 0 h 646112"/>
                <a:gd name="T4" fmla="*/ 2705729 w 3079750"/>
                <a:gd name="T5" fmla="*/ 565815 h 646112"/>
                <a:gd name="T6" fmla="*/ 0 w 3079750"/>
                <a:gd name="T7" fmla="*/ 565815 h 646112"/>
                <a:gd name="T8" fmla="*/ 0 w 3079750"/>
                <a:gd name="T9" fmla="*/ 0 h 646112"/>
                <a:gd name="T10" fmla="*/ 0 60000 65536"/>
                <a:gd name="T11" fmla="*/ 0 60000 65536"/>
                <a:gd name="T12" fmla="*/ 0 60000 65536"/>
                <a:gd name="T13" fmla="*/ 0 60000 65536"/>
                <a:gd name="T14" fmla="*/ 0 60000 65536"/>
                <a:gd name="T15" fmla="*/ 0 w 3079750"/>
                <a:gd name="T16" fmla="*/ 0 h 646112"/>
                <a:gd name="T17" fmla="*/ 3079750 w 3079750"/>
                <a:gd name="T18" fmla="*/ 646112 h 646112"/>
              </a:gdLst>
              <a:ahLst/>
              <a:cxnLst>
                <a:cxn ang="T10">
                  <a:pos x="T0" y="T1"/>
                </a:cxn>
                <a:cxn ang="T11">
                  <a:pos x="T2" y="T3"/>
                </a:cxn>
                <a:cxn ang="T12">
                  <a:pos x="T4" y="T5"/>
                </a:cxn>
                <a:cxn ang="T13">
                  <a:pos x="T6" y="T7"/>
                </a:cxn>
                <a:cxn ang="T14">
                  <a:pos x="T8" y="T9"/>
                </a:cxn>
              </a:cxnLst>
              <a:rect l="T15" t="T16" r="T17" b="T18"/>
              <a:pathLst>
                <a:path w="3079750" h="646112">
                  <a:moveTo>
                    <a:pt x="0" y="0"/>
                  </a:moveTo>
                  <a:lnTo>
                    <a:pt x="3079750" y="0"/>
                  </a:lnTo>
                  <a:lnTo>
                    <a:pt x="3079750" y="646112"/>
                  </a:lnTo>
                  <a:lnTo>
                    <a:pt x="0" y="646112"/>
                  </a:lnTo>
                  <a:lnTo>
                    <a:pt x="0" y="0"/>
                  </a:lnTo>
                </a:path>
              </a:pathLst>
            </a:custGeom>
            <a:solidFill>
              <a:srgbClr val="FFFFFF"/>
            </a:solidFill>
            <a:ln w="12700">
              <a:solidFill>
                <a:srgbClr val="000000">
                  <a:alpha val="0"/>
                </a:srgbClr>
              </a:solidFill>
              <a:bevel/>
              <a:headEnd/>
              <a:tailEnd/>
            </a:ln>
          </p:spPr>
          <p:txBody>
            <a:bodyPr/>
            <a:lstStyle/>
            <a:p>
              <a:endParaRPr lang="zh-CN" altLang="en-US"/>
            </a:p>
          </p:txBody>
        </p:sp>
        <p:sp>
          <p:nvSpPr>
            <p:cNvPr id="38939" name="Freeform 3"/>
            <p:cNvSpPr>
              <a:spLocks noChangeArrowheads="1"/>
            </p:cNvSpPr>
            <p:nvPr/>
          </p:nvSpPr>
          <p:spPr bwMode="auto">
            <a:xfrm>
              <a:off x="5935985" y="3570417"/>
              <a:ext cx="2881312" cy="347663"/>
            </a:xfrm>
            <a:custGeom>
              <a:avLst/>
              <a:gdLst>
                <a:gd name="T0" fmla="*/ 0 w 2881312"/>
                <a:gd name="T1" fmla="*/ 0 h 347662"/>
                <a:gd name="T2" fmla="*/ 2881312 w 2881312"/>
                <a:gd name="T3" fmla="*/ 0 h 347662"/>
                <a:gd name="T4" fmla="*/ 2881312 w 2881312"/>
                <a:gd name="T5" fmla="*/ 347665 h 347662"/>
                <a:gd name="T6" fmla="*/ 0 w 2881312"/>
                <a:gd name="T7" fmla="*/ 347665 h 347662"/>
                <a:gd name="T8" fmla="*/ 0 w 2881312"/>
                <a:gd name="T9" fmla="*/ 0 h 347662"/>
                <a:gd name="T10" fmla="*/ 0 60000 65536"/>
                <a:gd name="T11" fmla="*/ 0 60000 65536"/>
                <a:gd name="T12" fmla="*/ 0 60000 65536"/>
                <a:gd name="T13" fmla="*/ 0 60000 65536"/>
                <a:gd name="T14" fmla="*/ 0 60000 65536"/>
                <a:gd name="T15" fmla="*/ 0 w 2881312"/>
                <a:gd name="T16" fmla="*/ 0 h 347662"/>
                <a:gd name="T17" fmla="*/ 2881312 w 2881312"/>
                <a:gd name="T18" fmla="*/ 347662 h 347662"/>
              </a:gdLst>
              <a:ahLst/>
              <a:cxnLst>
                <a:cxn ang="T10">
                  <a:pos x="T0" y="T1"/>
                </a:cxn>
                <a:cxn ang="T11">
                  <a:pos x="T2" y="T3"/>
                </a:cxn>
                <a:cxn ang="T12">
                  <a:pos x="T4" y="T5"/>
                </a:cxn>
                <a:cxn ang="T13">
                  <a:pos x="T6" y="T7"/>
                </a:cxn>
                <a:cxn ang="T14">
                  <a:pos x="T8" y="T9"/>
                </a:cxn>
              </a:cxnLst>
              <a:rect l="T15" t="T16" r="T17" b="T18"/>
              <a:pathLst>
                <a:path w="2881312" h="347662">
                  <a:moveTo>
                    <a:pt x="0" y="0"/>
                  </a:moveTo>
                  <a:lnTo>
                    <a:pt x="2881312" y="0"/>
                  </a:lnTo>
                  <a:lnTo>
                    <a:pt x="2881312" y="347662"/>
                  </a:lnTo>
                  <a:lnTo>
                    <a:pt x="0" y="347662"/>
                  </a:lnTo>
                  <a:lnTo>
                    <a:pt x="0" y="0"/>
                  </a:lnTo>
                </a:path>
              </a:pathLst>
            </a:custGeom>
            <a:solidFill>
              <a:srgbClr val="77933C"/>
            </a:solidFill>
            <a:ln w="12700">
              <a:solidFill>
                <a:srgbClr val="000000">
                  <a:alpha val="0"/>
                </a:srgbClr>
              </a:solidFill>
              <a:bevel/>
              <a:headEnd/>
              <a:tailEnd/>
            </a:ln>
          </p:spPr>
          <p:txBody>
            <a:bodyPr/>
            <a:lstStyle/>
            <a:p>
              <a:endParaRPr lang="zh-CN" altLang="en-US"/>
            </a:p>
          </p:txBody>
        </p:sp>
        <p:sp>
          <p:nvSpPr>
            <p:cNvPr id="38940" name="Freeform 3"/>
            <p:cNvSpPr>
              <a:spLocks noChangeArrowheads="1"/>
            </p:cNvSpPr>
            <p:nvPr/>
          </p:nvSpPr>
          <p:spPr bwMode="auto">
            <a:xfrm>
              <a:off x="7825110" y="4243586"/>
              <a:ext cx="612775" cy="884238"/>
            </a:xfrm>
            <a:custGeom>
              <a:avLst/>
              <a:gdLst>
                <a:gd name="T0" fmla="*/ 12700 w 612775"/>
                <a:gd name="T1" fmla="*/ 12700 h 884237"/>
                <a:gd name="T2" fmla="*/ 600075 w 612775"/>
                <a:gd name="T3" fmla="*/ 12700 h 884237"/>
                <a:gd name="T4" fmla="*/ 600075 w 612775"/>
                <a:gd name="T5" fmla="*/ 871540 h 884237"/>
                <a:gd name="T6" fmla="*/ 12700 w 612775"/>
                <a:gd name="T7" fmla="*/ 871540 h 884237"/>
                <a:gd name="T8" fmla="*/ 12700 w 612775"/>
                <a:gd name="T9" fmla="*/ 12700 h 884237"/>
                <a:gd name="T10" fmla="*/ 0 60000 65536"/>
                <a:gd name="T11" fmla="*/ 0 60000 65536"/>
                <a:gd name="T12" fmla="*/ 0 60000 65536"/>
                <a:gd name="T13" fmla="*/ 0 60000 65536"/>
                <a:gd name="T14" fmla="*/ 0 60000 65536"/>
                <a:gd name="T15" fmla="*/ 0 w 612775"/>
                <a:gd name="T16" fmla="*/ 0 h 884237"/>
                <a:gd name="T17" fmla="*/ 612775 w 612775"/>
                <a:gd name="T18" fmla="*/ 884237 h 884237"/>
              </a:gdLst>
              <a:ahLst/>
              <a:cxnLst>
                <a:cxn ang="T10">
                  <a:pos x="T0" y="T1"/>
                </a:cxn>
                <a:cxn ang="T11">
                  <a:pos x="T2" y="T3"/>
                </a:cxn>
                <a:cxn ang="T12">
                  <a:pos x="T4" y="T5"/>
                </a:cxn>
                <a:cxn ang="T13">
                  <a:pos x="T6" y="T7"/>
                </a:cxn>
                <a:cxn ang="T14">
                  <a:pos x="T8" y="T9"/>
                </a:cxn>
              </a:cxnLst>
              <a:rect l="T15" t="T16" r="T17" b="T18"/>
              <a:pathLst>
                <a:path w="612775" h="884237">
                  <a:moveTo>
                    <a:pt x="12700" y="12700"/>
                  </a:moveTo>
                  <a:lnTo>
                    <a:pt x="600075" y="12700"/>
                  </a:lnTo>
                  <a:lnTo>
                    <a:pt x="600075" y="871537"/>
                  </a:lnTo>
                  <a:lnTo>
                    <a:pt x="12700" y="871537"/>
                  </a:lnTo>
                  <a:lnTo>
                    <a:pt x="12700" y="12700"/>
                  </a:lnTo>
                </a:path>
              </a:pathLst>
            </a:custGeom>
            <a:solidFill>
              <a:srgbClr val="000000">
                <a:alpha val="0"/>
              </a:srgbClr>
            </a:solidFill>
            <a:ln w="25400">
              <a:solidFill>
                <a:srgbClr val="FF0000"/>
              </a:solidFill>
              <a:bevel/>
              <a:headEnd/>
              <a:tailEnd/>
            </a:ln>
          </p:spPr>
          <p:txBody>
            <a:bodyPr/>
            <a:lstStyle/>
            <a:p>
              <a:endParaRPr lang="zh-CN" altLang="en-US"/>
            </a:p>
          </p:txBody>
        </p:sp>
        <p:pic>
          <p:nvPicPr>
            <p:cNvPr id="38941" name="Picture 3"/>
            <p:cNvPicPr>
              <a:picLocks noChangeAspect="1" noChangeArrowheads="1"/>
            </p:cNvPicPr>
            <p:nvPr/>
          </p:nvPicPr>
          <p:blipFill>
            <a:blip r:embed="rId3"/>
            <a:srcRect/>
            <a:stretch>
              <a:fillRect/>
            </a:stretch>
          </p:blipFill>
          <p:spPr bwMode="auto">
            <a:xfrm>
              <a:off x="5965576" y="4155926"/>
              <a:ext cx="2819400" cy="965200"/>
            </a:xfrm>
            <a:prstGeom prst="rect">
              <a:avLst/>
            </a:prstGeom>
            <a:noFill/>
            <a:ln w="9525">
              <a:noFill/>
              <a:miter lim="800000"/>
              <a:headEnd/>
              <a:tailEnd/>
            </a:ln>
          </p:spPr>
        </p:pic>
        <p:sp>
          <p:nvSpPr>
            <p:cNvPr id="47" name="TextBox 1"/>
            <p:cNvSpPr>
              <a:spLocks noChangeArrowheads="1"/>
            </p:cNvSpPr>
            <p:nvPr/>
          </p:nvSpPr>
          <p:spPr bwMode="auto">
            <a:xfrm>
              <a:off x="6014766" y="2968204"/>
              <a:ext cx="2770774" cy="981357"/>
            </a:xfrm>
            <a:prstGeom prst="rect">
              <a:avLst/>
            </a:prstGeom>
            <a:noFill/>
            <a:ln>
              <a:noFill/>
            </a:ln>
            <a:extLst/>
          </p:spPr>
          <p:txBody>
            <a:bodyPr lIns="0" tIns="0" rIns="0">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fontAlgn="auto">
                <a:lnSpc>
                  <a:spcPts val="2300"/>
                </a:lnSpc>
                <a:spcBef>
                  <a:spcPts val="0"/>
                </a:spcBef>
                <a:spcAft>
                  <a:spcPts val="0"/>
                </a:spcAft>
                <a:defRPr/>
              </a:pPr>
              <a:r>
                <a:rPr lang="en-US" altLang="zh-CN" sz="1200" dirty="0">
                  <a:solidFill>
                    <a:srgbClr val="10253F"/>
                  </a:solidFill>
                  <a:latin typeface="+mn-ea"/>
                  <a:ea typeface="+mn-ea"/>
                  <a:sym typeface="微软雅黑" charset="0"/>
                </a:rPr>
                <a:t>提高能源利用效率，实现工业生产</a:t>
              </a:r>
              <a:r>
                <a:rPr lang="zh-CN" altLang="en-US" sz="1200" dirty="0">
                  <a:solidFill>
                    <a:srgbClr val="10253F"/>
                  </a:solidFill>
                  <a:latin typeface="+mn-ea"/>
                  <a:ea typeface="+mn-ea"/>
                  <a:sym typeface="微软雅黑" charset="0"/>
                </a:rPr>
                <a:t>“</a:t>
              </a:r>
              <a:r>
                <a:rPr lang="en-US" altLang="zh-CN" sz="1200" dirty="0">
                  <a:solidFill>
                    <a:srgbClr val="10253F"/>
                  </a:solidFill>
                  <a:latin typeface="+mn-ea"/>
                  <a:ea typeface="+mn-ea"/>
                  <a:sym typeface="微软雅黑" charset="0"/>
                </a:rPr>
                <a:t>绿色环保”</a:t>
              </a:r>
              <a:endParaRPr lang="zh-CN" altLang="en-US" sz="1200" dirty="0">
                <a:solidFill>
                  <a:srgbClr val="10253F"/>
                </a:solidFill>
                <a:latin typeface="+mn-ea"/>
                <a:ea typeface="+mn-ea"/>
                <a:sym typeface="微软雅黑" charset="0"/>
              </a:endParaRPr>
            </a:p>
            <a:p>
              <a:pPr fontAlgn="auto">
                <a:lnSpc>
                  <a:spcPts val="2700"/>
                </a:lnSpc>
                <a:spcBef>
                  <a:spcPts val="0"/>
                </a:spcBef>
                <a:spcAft>
                  <a:spcPts val="0"/>
                </a:spcAft>
                <a:defRPr/>
              </a:pPr>
              <a:r>
                <a:rPr lang="en-US" altLang="zh-CN" sz="1400" b="1" dirty="0">
                  <a:solidFill>
                    <a:srgbClr val="FFFFFF"/>
                  </a:solidFill>
                  <a:latin typeface="Microsoft YaHei" charset="0"/>
                  <a:ea typeface="Microsoft YaHei" charset="0"/>
                  <a:cs typeface="Microsoft YaHei" charset="0"/>
                  <a:sym typeface="微软雅黑" charset="0"/>
                </a:rPr>
                <a:t>绿色制造</a:t>
              </a:r>
              <a:endParaRPr lang="zh-CN" altLang="en-US" sz="1400" dirty="0">
                <a:latin typeface="Microsoft YaHei" charset="0"/>
                <a:ea typeface="Microsoft YaHei" charset="0"/>
                <a:cs typeface="Microsoft YaHei" charset="0"/>
              </a:endParaRPr>
            </a:p>
          </p:txBody>
        </p:sp>
        <p:grpSp>
          <p:nvGrpSpPr>
            <p:cNvPr id="38943" name="Group 6"/>
            <p:cNvGrpSpPr>
              <a:grpSpLocks/>
            </p:cNvGrpSpPr>
            <p:nvPr/>
          </p:nvGrpSpPr>
          <p:grpSpPr bwMode="auto">
            <a:xfrm>
              <a:off x="6769507" y="3831998"/>
              <a:ext cx="1127125" cy="428625"/>
              <a:chOff x="6270105" y="3895403"/>
              <a:chExt cx="1127125" cy="428625"/>
            </a:xfrm>
          </p:grpSpPr>
          <p:sp>
            <p:nvSpPr>
              <p:cNvPr id="38945" name="Freeform 3"/>
              <p:cNvSpPr>
                <a:spLocks noChangeArrowheads="1"/>
              </p:cNvSpPr>
              <p:nvPr/>
            </p:nvSpPr>
            <p:spPr bwMode="auto">
              <a:xfrm>
                <a:off x="6760642" y="3895403"/>
                <a:ext cx="636588" cy="428625"/>
              </a:xfrm>
              <a:custGeom>
                <a:avLst/>
                <a:gdLst>
                  <a:gd name="T0" fmla="*/ 545478 w 636296"/>
                  <a:gd name="T1" fmla="*/ 428625 h 428625"/>
                  <a:gd name="T2" fmla="*/ 422552 w 636296"/>
                  <a:gd name="T3" fmla="*/ 321474 h 428625"/>
                  <a:gd name="T4" fmla="*/ 476180 w 636296"/>
                  <a:gd name="T5" fmla="*/ 321474 h 428625"/>
                  <a:gd name="T6" fmla="*/ 476180 w 636296"/>
                  <a:gd name="T7" fmla="*/ 321462 h 428625"/>
                  <a:gd name="T8" fmla="*/ 0 w 636296"/>
                  <a:gd name="T9" fmla="*/ 0 h 428625"/>
                  <a:gd name="T10" fmla="*/ 0 w 636296"/>
                  <a:gd name="T11" fmla="*/ 0 h 428625"/>
                  <a:gd name="T12" fmla="*/ 107360 w 636296"/>
                  <a:gd name="T13" fmla="*/ 0 h 428625"/>
                  <a:gd name="T14" fmla="*/ 107360 w 636296"/>
                  <a:gd name="T15" fmla="*/ 0 h 428625"/>
                  <a:gd name="T16" fmla="*/ 583542 w 636296"/>
                  <a:gd name="T17" fmla="*/ 321474 h 428625"/>
                  <a:gd name="T18" fmla="*/ 637172 w 636296"/>
                  <a:gd name="T19" fmla="*/ 321474 h 428625"/>
                  <a:gd name="T20" fmla="*/ 545478 w 636296"/>
                  <a:gd name="T21" fmla="*/ 428625 h 4286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6296"/>
                  <a:gd name="T34" fmla="*/ 0 h 428625"/>
                  <a:gd name="T35" fmla="*/ 636296 w 636296"/>
                  <a:gd name="T36" fmla="*/ 428625 h 4286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6296" h="428625">
                    <a:moveTo>
                      <a:pt x="544728" y="428625"/>
                    </a:moveTo>
                    <a:lnTo>
                      <a:pt x="421970" y="321474"/>
                    </a:lnTo>
                    <a:lnTo>
                      <a:pt x="475526" y="321474"/>
                    </a:lnTo>
                    <a:lnTo>
                      <a:pt x="475526" y="321462"/>
                    </a:lnTo>
                    <a:cubicBezTo>
                      <a:pt x="419544" y="132219"/>
                      <a:pt x="223952" y="0"/>
                      <a:pt x="0" y="0"/>
                    </a:cubicBezTo>
                    <a:lnTo>
                      <a:pt x="107213" y="0"/>
                    </a:lnTo>
                    <a:cubicBezTo>
                      <a:pt x="331165" y="0"/>
                      <a:pt x="526745" y="132219"/>
                      <a:pt x="582739" y="321474"/>
                    </a:cubicBezTo>
                    <a:lnTo>
                      <a:pt x="636296" y="321474"/>
                    </a:lnTo>
                    <a:lnTo>
                      <a:pt x="544728" y="428625"/>
                    </a:lnTo>
                  </a:path>
                </a:pathLst>
              </a:custGeom>
              <a:solidFill>
                <a:srgbClr val="C3D69B"/>
              </a:solidFill>
              <a:ln w="12700">
                <a:solidFill>
                  <a:srgbClr val="000000">
                    <a:alpha val="0"/>
                  </a:srgbClr>
                </a:solidFill>
                <a:bevel/>
                <a:headEnd/>
                <a:tailEnd/>
              </a:ln>
            </p:spPr>
            <p:txBody>
              <a:bodyPr/>
              <a:lstStyle/>
              <a:p>
                <a:endParaRPr lang="zh-CN" altLang="en-US"/>
              </a:p>
            </p:txBody>
          </p:sp>
          <p:sp>
            <p:nvSpPr>
              <p:cNvPr id="38946" name="Freeform 3"/>
              <p:cNvSpPr>
                <a:spLocks noChangeArrowheads="1"/>
              </p:cNvSpPr>
              <p:nvPr/>
            </p:nvSpPr>
            <p:spPr bwMode="auto">
              <a:xfrm>
                <a:off x="6270105" y="3895403"/>
                <a:ext cx="544512" cy="428625"/>
              </a:xfrm>
              <a:custGeom>
                <a:avLst/>
                <a:gdLst>
                  <a:gd name="T0" fmla="*/ 544080 w 544728"/>
                  <a:gd name="T1" fmla="*/ 2565 h 428625"/>
                  <a:gd name="T2" fmla="*/ 107085 w 544728"/>
                  <a:gd name="T3" fmla="*/ 428625 h 428625"/>
                  <a:gd name="T4" fmla="*/ 0 w 544728"/>
                  <a:gd name="T5" fmla="*/ 428625 h 428625"/>
                  <a:gd name="T6" fmla="*/ 490536 w 544728"/>
                  <a:gd name="T7" fmla="*/ 0 h 428625"/>
                  <a:gd name="T8" fmla="*/ 544080 w 544728"/>
                  <a:gd name="T9" fmla="*/ 2565 h 428625"/>
                  <a:gd name="T10" fmla="*/ 0 60000 65536"/>
                  <a:gd name="T11" fmla="*/ 0 60000 65536"/>
                  <a:gd name="T12" fmla="*/ 0 60000 65536"/>
                  <a:gd name="T13" fmla="*/ 0 60000 65536"/>
                  <a:gd name="T14" fmla="*/ 0 60000 65536"/>
                  <a:gd name="T15" fmla="*/ 0 w 544728"/>
                  <a:gd name="T16" fmla="*/ 0 h 428625"/>
                  <a:gd name="T17" fmla="*/ 544728 w 544728"/>
                  <a:gd name="T18" fmla="*/ 428625 h 428625"/>
                </a:gdLst>
                <a:ahLst/>
                <a:cxnLst>
                  <a:cxn ang="T10">
                    <a:pos x="T0" y="T1"/>
                  </a:cxn>
                  <a:cxn ang="T11">
                    <a:pos x="T2" y="T3"/>
                  </a:cxn>
                  <a:cxn ang="T12">
                    <a:pos x="T4" y="T5"/>
                  </a:cxn>
                  <a:cxn ang="T13">
                    <a:pos x="T6" y="T7"/>
                  </a:cxn>
                  <a:cxn ang="T14">
                    <a:pos x="T8" y="T9"/>
                  </a:cxn>
                </a:cxnLst>
                <a:rect l="T15" t="T16" r="T17" b="T18"/>
                <a:pathLst>
                  <a:path w="544728" h="428625">
                    <a:moveTo>
                      <a:pt x="544728" y="2565"/>
                    </a:moveTo>
                    <a:cubicBezTo>
                      <a:pt x="295732" y="26428"/>
                      <a:pt x="107213" y="210007"/>
                      <a:pt x="107213" y="428625"/>
                    </a:cubicBezTo>
                    <a:lnTo>
                      <a:pt x="0" y="428625"/>
                    </a:lnTo>
                    <a:cubicBezTo>
                      <a:pt x="0" y="191909"/>
                      <a:pt x="219888" y="0"/>
                      <a:pt x="491121" y="0"/>
                    </a:cubicBezTo>
                    <a:cubicBezTo>
                      <a:pt x="509029" y="0"/>
                      <a:pt x="526923" y="863"/>
                      <a:pt x="544728" y="2565"/>
                    </a:cubicBezTo>
                  </a:path>
                </a:pathLst>
              </a:custGeom>
              <a:solidFill>
                <a:srgbClr val="9DAC7D"/>
              </a:solidFill>
              <a:ln w="12700">
                <a:solidFill>
                  <a:srgbClr val="000000">
                    <a:alpha val="0"/>
                  </a:srgbClr>
                </a:solidFill>
                <a:bevel/>
                <a:headEnd/>
                <a:tailEnd/>
              </a:ln>
            </p:spPr>
            <p:txBody>
              <a:bodyPr/>
              <a:lstStyle/>
              <a:p>
                <a:endParaRPr lang="zh-CN" altLang="en-US"/>
              </a:p>
            </p:txBody>
          </p:sp>
        </p:grpSp>
        <p:sp>
          <p:nvSpPr>
            <p:cNvPr id="38944" name="Freeform 3"/>
            <p:cNvSpPr>
              <a:spLocks noChangeArrowheads="1"/>
            </p:cNvSpPr>
            <p:nvPr/>
          </p:nvSpPr>
          <p:spPr bwMode="auto">
            <a:xfrm>
              <a:off x="5932809" y="3911730"/>
              <a:ext cx="2887663" cy="1216029"/>
            </a:xfrm>
            <a:custGeom>
              <a:avLst/>
              <a:gdLst>
                <a:gd name="T0" fmla="*/ 6330 w 2892425"/>
                <a:gd name="T1" fmla="*/ 6140 h 1236662"/>
                <a:gd name="T2" fmla="*/ 2876579 w 2892425"/>
                <a:gd name="T3" fmla="*/ 6140 h 1236662"/>
                <a:gd name="T4" fmla="*/ 2876579 w 2892425"/>
                <a:gd name="T5" fmla="*/ 1189600 h 1236662"/>
                <a:gd name="T6" fmla="*/ 6330 w 2892425"/>
                <a:gd name="T7" fmla="*/ 1189600 h 1236662"/>
                <a:gd name="T8" fmla="*/ 6330 w 2892425"/>
                <a:gd name="T9" fmla="*/ 6140 h 1236662"/>
                <a:gd name="T10" fmla="*/ 0 60000 65536"/>
                <a:gd name="T11" fmla="*/ 0 60000 65536"/>
                <a:gd name="T12" fmla="*/ 0 60000 65536"/>
                <a:gd name="T13" fmla="*/ 0 60000 65536"/>
                <a:gd name="T14" fmla="*/ 0 60000 65536"/>
                <a:gd name="T15" fmla="*/ 0 w 2892425"/>
                <a:gd name="T16" fmla="*/ 0 h 1236662"/>
                <a:gd name="T17" fmla="*/ 2892425 w 2892425"/>
                <a:gd name="T18" fmla="*/ 1236662 h 1236662"/>
              </a:gdLst>
              <a:ahLst/>
              <a:cxnLst>
                <a:cxn ang="T10">
                  <a:pos x="T0" y="T1"/>
                </a:cxn>
                <a:cxn ang="T11">
                  <a:pos x="T2" y="T3"/>
                </a:cxn>
                <a:cxn ang="T12">
                  <a:pos x="T4" y="T5"/>
                </a:cxn>
                <a:cxn ang="T13">
                  <a:pos x="T6" y="T7"/>
                </a:cxn>
                <a:cxn ang="T14">
                  <a:pos x="T8" y="T9"/>
                </a:cxn>
              </a:cxnLst>
              <a:rect l="T15" t="T16" r="T17" b="T18"/>
              <a:pathLst>
                <a:path w="2892425" h="1236662">
                  <a:moveTo>
                    <a:pt x="6350" y="6350"/>
                  </a:moveTo>
                  <a:lnTo>
                    <a:pt x="2886075" y="6350"/>
                  </a:lnTo>
                  <a:lnTo>
                    <a:pt x="2886075" y="1230312"/>
                  </a:lnTo>
                  <a:lnTo>
                    <a:pt x="6350" y="1230312"/>
                  </a:lnTo>
                  <a:lnTo>
                    <a:pt x="6350" y="6350"/>
                  </a:lnTo>
                </a:path>
              </a:pathLst>
            </a:custGeom>
            <a:solidFill>
              <a:srgbClr val="000000">
                <a:alpha val="0"/>
              </a:srgbClr>
            </a:solidFill>
            <a:ln w="12700">
              <a:solidFill>
                <a:srgbClr val="BFBFBF"/>
              </a:solidFill>
              <a:bevel/>
              <a:headEnd/>
              <a:tailEnd/>
            </a:ln>
          </p:spPr>
          <p:txBody>
            <a:bodyPr/>
            <a:lstStyle/>
            <a:p>
              <a:endParaRPr lang="zh-CN" altLang="en-US"/>
            </a:p>
          </p:txBody>
        </p:sp>
      </p:grpSp>
      <p:grpSp>
        <p:nvGrpSpPr>
          <p:cNvPr id="3" name="Group 2"/>
          <p:cNvGrpSpPr>
            <a:grpSpLocks/>
          </p:cNvGrpSpPr>
          <p:nvPr/>
        </p:nvGrpSpPr>
        <p:grpSpPr bwMode="auto">
          <a:xfrm>
            <a:off x="395288" y="700088"/>
            <a:ext cx="2974975" cy="2266950"/>
            <a:chOff x="557420" y="843558"/>
            <a:chExt cx="2974975" cy="2267977"/>
          </a:xfrm>
        </p:grpSpPr>
        <p:sp>
          <p:nvSpPr>
            <p:cNvPr id="38929" name="Freeform 3"/>
            <p:cNvSpPr>
              <a:spLocks noChangeArrowheads="1"/>
            </p:cNvSpPr>
            <p:nvPr/>
          </p:nvSpPr>
          <p:spPr bwMode="auto">
            <a:xfrm>
              <a:off x="557420" y="2363611"/>
              <a:ext cx="2974975" cy="374650"/>
            </a:xfrm>
            <a:custGeom>
              <a:avLst/>
              <a:gdLst>
                <a:gd name="T0" fmla="*/ 12700 w 2974975"/>
                <a:gd name="T1" fmla="*/ 12700 h 374650"/>
                <a:gd name="T2" fmla="*/ 2962275 w 2974975"/>
                <a:gd name="T3" fmla="*/ 12700 h 374650"/>
                <a:gd name="T4" fmla="*/ 2962275 w 2974975"/>
                <a:gd name="T5" fmla="*/ 361950 h 374650"/>
                <a:gd name="T6" fmla="*/ 12700 w 2974975"/>
                <a:gd name="T7" fmla="*/ 361950 h 374650"/>
                <a:gd name="T8" fmla="*/ 12700 w 2974975"/>
                <a:gd name="T9" fmla="*/ 12700 h 374650"/>
                <a:gd name="T10" fmla="*/ 0 60000 65536"/>
                <a:gd name="T11" fmla="*/ 0 60000 65536"/>
                <a:gd name="T12" fmla="*/ 0 60000 65536"/>
                <a:gd name="T13" fmla="*/ 0 60000 65536"/>
                <a:gd name="T14" fmla="*/ 0 60000 65536"/>
                <a:gd name="T15" fmla="*/ 0 w 2974975"/>
                <a:gd name="T16" fmla="*/ 0 h 374650"/>
                <a:gd name="T17" fmla="*/ 2974975 w 2974975"/>
                <a:gd name="T18" fmla="*/ 374650 h 374650"/>
              </a:gdLst>
              <a:ahLst/>
              <a:cxnLst>
                <a:cxn ang="T10">
                  <a:pos x="T0" y="T1"/>
                </a:cxn>
                <a:cxn ang="T11">
                  <a:pos x="T2" y="T3"/>
                </a:cxn>
                <a:cxn ang="T12">
                  <a:pos x="T4" y="T5"/>
                </a:cxn>
                <a:cxn ang="T13">
                  <a:pos x="T6" y="T7"/>
                </a:cxn>
                <a:cxn ang="T14">
                  <a:pos x="T8" y="T9"/>
                </a:cxn>
              </a:cxnLst>
              <a:rect l="T15" t="T16" r="T17" b="T18"/>
              <a:pathLst>
                <a:path w="2974975" h="374650">
                  <a:moveTo>
                    <a:pt x="12700" y="12700"/>
                  </a:moveTo>
                  <a:lnTo>
                    <a:pt x="2962275" y="12700"/>
                  </a:lnTo>
                  <a:lnTo>
                    <a:pt x="2962275" y="361950"/>
                  </a:lnTo>
                  <a:lnTo>
                    <a:pt x="12700" y="361950"/>
                  </a:lnTo>
                  <a:lnTo>
                    <a:pt x="12700" y="12700"/>
                  </a:lnTo>
                </a:path>
              </a:pathLst>
            </a:custGeom>
            <a:solidFill>
              <a:srgbClr val="7F7F7F"/>
            </a:solidFill>
            <a:ln w="25400">
              <a:solidFill>
                <a:srgbClr val="7F7F7F">
                  <a:alpha val="0"/>
                </a:srgbClr>
              </a:solidFill>
              <a:bevel/>
              <a:headEnd/>
              <a:tailEnd/>
            </a:ln>
          </p:spPr>
          <p:txBody>
            <a:bodyPr/>
            <a:lstStyle/>
            <a:p>
              <a:endParaRPr lang="zh-CN" altLang="en-US"/>
            </a:p>
          </p:txBody>
        </p:sp>
        <p:sp>
          <p:nvSpPr>
            <p:cNvPr id="38930" name="Freeform 3"/>
            <p:cNvSpPr>
              <a:spLocks noChangeArrowheads="1"/>
            </p:cNvSpPr>
            <p:nvPr/>
          </p:nvSpPr>
          <p:spPr bwMode="auto">
            <a:xfrm>
              <a:off x="566945" y="1136473"/>
              <a:ext cx="2959100" cy="1246188"/>
            </a:xfrm>
            <a:custGeom>
              <a:avLst/>
              <a:gdLst>
                <a:gd name="T0" fmla="*/ 6350 w 2959100"/>
                <a:gd name="T1" fmla="*/ 6350 h 1246187"/>
                <a:gd name="T2" fmla="*/ 2952750 w 2959100"/>
                <a:gd name="T3" fmla="*/ 6350 h 1246187"/>
                <a:gd name="T4" fmla="*/ 2952750 w 2959100"/>
                <a:gd name="T5" fmla="*/ 1239840 h 1246187"/>
                <a:gd name="T6" fmla="*/ 6350 w 2959100"/>
                <a:gd name="T7" fmla="*/ 1239840 h 1246187"/>
                <a:gd name="T8" fmla="*/ 6350 w 2959100"/>
                <a:gd name="T9" fmla="*/ 6350 h 1246187"/>
                <a:gd name="T10" fmla="*/ 0 60000 65536"/>
                <a:gd name="T11" fmla="*/ 0 60000 65536"/>
                <a:gd name="T12" fmla="*/ 0 60000 65536"/>
                <a:gd name="T13" fmla="*/ 0 60000 65536"/>
                <a:gd name="T14" fmla="*/ 0 60000 65536"/>
                <a:gd name="T15" fmla="*/ 0 w 2959100"/>
                <a:gd name="T16" fmla="*/ 0 h 1246187"/>
                <a:gd name="T17" fmla="*/ 2959100 w 2959100"/>
                <a:gd name="T18" fmla="*/ 1246187 h 1246187"/>
              </a:gdLst>
              <a:ahLst/>
              <a:cxnLst>
                <a:cxn ang="T10">
                  <a:pos x="T0" y="T1"/>
                </a:cxn>
                <a:cxn ang="T11">
                  <a:pos x="T2" y="T3"/>
                </a:cxn>
                <a:cxn ang="T12">
                  <a:pos x="T4" y="T5"/>
                </a:cxn>
                <a:cxn ang="T13">
                  <a:pos x="T6" y="T7"/>
                </a:cxn>
                <a:cxn ang="T14">
                  <a:pos x="T8" y="T9"/>
                </a:cxn>
              </a:cxnLst>
              <a:rect l="T15" t="T16" r="T17" b="T18"/>
              <a:pathLst>
                <a:path w="2959100" h="1246187">
                  <a:moveTo>
                    <a:pt x="6350" y="6350"/>
                  </a:moveTo>
                  <a:lnTo>
                    <a:pt x="2952750" y="6350"/>
                  </a:lnTo>
                  <a:lnTo>
                    <a:pt x="2952750" y="1239837"/>
                  </a:lnTo>
                  <a:lnTo>
                    <a:pt x="6350" y="1239837"/>
                  </a:lnTo>
                  <a:lnTo>
                    <a:pt x="6350" y="6350"/>
                  </a:lnTo>
                </a:path>
              </a:pathLst>
            </a:custGeom>
            <a:solidFill>
              <a:srgbClr val="000000">
                <a:alpha val="0"/>
              </a:srgbClr>
            </a:solidFill>
            <a:ln w="12700">
              <a:solidFill>
                <a:srgbClr val="BFBFBF"/>
              </a:solidFill>
              <a:bevel/>
              <a:headEnd/>
              <a:tailEnd/>
            </a:ln>
          </p:spPr>
          <p:txBody>
            <a:bodyPr/>
            <a:lstStyle/>
            <a:p>
              <a:endParaRPr lang="zh-CN" altLang="en-US"/>
            </a:p>
          </p:txBody>
        </p:sp>
        <p:grpSp>
          <p:nvGrpSpPr>
            <p:cNvPr id="38931" name="Group 4"/>
            <p:cNvGrpSpPr>
              <a:grpSpLocks/>
            </p:cNvGrpSpPr>
            <p:nvPr/>
          </p:nvGrpSpPr>
          <p:grpSpPr bwMode="auto">
            <a:xfrm>
              <a:off x="1430301" y="843558"/>
              <a:ext cx="1127125" cy="428625"/>
              <a:chOff x="883638" y="804782"/>
              <a:chExt cx="1127125" cy="428625"/>
            </a:xfrm>
          </p:grpSpPr>
          <p:sp>
            <p:nvSpPr>
              <p:cNvPr id="38936" name="Freeform 3"/>
              <p:cNvSpPr>
                <a:spLocks noChangeArrowheads="1"/>
              </p:cNvSpPr>
              <p:nvPr/>
            </p:nvSpPr>
            <p:spPr bwMode="auto">
              <a:xfrm>
                <a:off x="1374176" y="804782"/>
                <a:ext cx="636587" cy="428625"/>
              </a:xfrm>
              <a:custGeom>
                <a:avLst/>
                <a:gdLst>
                  <a:gd name="T0" fmla="*/ 545478 w 636295"/>
                  <a:gd name="T1" fmla="*/ 428625 h 428625"/>
                  <a:gd name="T2" fmla="*/ 422552 w 636295"/>
                  <a:gd name="T3" fmla="*/ 321462 h 428625"/>
                  <a:gd name="T4" fmla="*/ 476180 w 636295"/>
                  <a:gd name="T5" fmla="*/ 321462 h 428625"/>
                  <a:gd name="T6" fmla="*/ 476180 w 636295"/>
                  <a:gd name="T7" fmla="*/ 321462 h 428625"/>
                  <a:gd name="T8" fmla="*/ 0 w 636295"/>
                  <a:gd name="T9" fmla="*/ 0 h 428625"/>
                  <a:gd name="T10" fmla="*/ 0 w 636295"/>
                  <a:gd name="T11" fmla="*/ 0 h 428625"/>
                  <a:gd name="T12" fmla="*/ 107360 w 636295"/>
                  <a:gd name="T13" fmla="*/ 0 h 428625"/>
                  <a:gd name="T14" fmla="*/ 107360 w 636295"/>
                  <a:gd name="T15" fmla="*/ 0 h 428625"/>
                  <a:gd name="T16" fmla="*/ 583542 w 636295"/>
                  <a:gd name="T17" fmla="*/ 321462 h 428625"/>
                  <a:gd name="T18" fmla="*/ 583542 w 636295"/>
                  <a:gd name="T19" fmla="*/ 321475 h 428625"/>
                  <a:gd name="T20" fmla="*/ 637171 w 636295"/>
                  <a:gd name="T21" fmla="*/ 321462 h 428625"/>
                  <a:gd name="T22" fmla="*/ 545478 w 636295"/>
                  <a:gd name="T23" fmla="*/ 428625 h 4286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6295"/>
                  <a:gd name="T37" fmla="*/ 0 h 428625"/>
                  <a:gd name="T38" fmla="*/ 636295 w 636295"/>
                  <a:gd name="T39" fmla="*/ 428625 h 4286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6295" h="428625">
                    <a:moveTo>
                      <a:pt x="544728" y="428625"/>
                    </a:moveTo>
                    <a:lnTo>
                      <a:pt x="421970" y="321462"/>
                    </a:lnTo>
                    <a:lnTo>
                      <a:pt x="475526" y="321462"/>
                    </a:lnTo>
                    <a:cubicBezTo>
                      <a:pt x="419544" y="132219"/>
                      <a:pt x="223951" y="0"/>
                      <a:pt x="0" y="0"/>
                    </a:cubicBezTo>
                    <a:lnTo>
                      <a:pt x="107213" y="0"/>
                    </a:lnTo>
                    <a:cubicBezTo>
                      <a:pt x="331165" y="0"/>
                      <a:pt x="526745" y="132219"/>
                      <a:pt x="582739" y="321462"/>
                    </a:cubicBezTo>
                    <a:lnTo>
                      <a:pt x="582739" y="321475"/>
                    </a:lnTo>
                    <a:lnTo>
                      <a:pt x="636295" y="321462"/>
                    </a:lnTo>
                    <a:lnTo>
                      <a:pt x="544728" y="428625"/>
                    </a:lnTo>
                  </a:path>
                </a:pathLst>
              </a:custGeom>
              <a:solidFill>
                <a:srgbClr val="C3D69B"/>
              </a:solidFill>
              <a:ln w="12700">
                <a:solidFill>
                  <a:srgbClr val="000000">
                    <a:alpha val="0"/>
                  </a:srgbClr>
                </a:solidFill>
                <a:bevel/>
                <a:headEnd/>
                <a:tailEnd/>
              </a:ln>
            </p:spPr>
            <p:txBody>
              <a:bodyPr/>
              <a:lstStyle/>
              <a:p>
                <a:endParaRPr lang="zh-CN" altLang="en-US"/>
              </a:p>
            </p:txBody>
          </p:sp>
          <p:sp>
            <p:nvSpPr>
              <p:cNvPr id="38937" name="Freeform 3"/>
              <p:cNvSpPr>
                <a:spLocks noChangeArrowheads="1"/>
              </p:cNvSpPr>
              <p:nvPr/>
            </p:nvSpPr>
            <p:spPr bwMode="auto">
              <a:xfrm>
                <a:off x="883638" y="804782"/>
                <a:ext cx="544513" cy="428625"/>
              </a:xfrm>
              <a:custGeom>
                <a:avLst/>
                <a:gdLst>
                  <a:gd name="T0" fmla="*/ 544083 w 544728"/>
                  <a:gd name="T1" fmla="*/ 2565 h 428624"/>
                  <a:gd name="T2" fmla="*/ 107087 w 544728"/>
                  <a:gd name="T3" fmla="*/ 428627 h 428624"/>
                  <a:gd name="T4" fmla="*/ 107087 w 544728"/>
                  <a:gd name="T5" fmla="*/ 428627 h 428624"/>
                  <a:gd name="T6" fmla="*/ 0 w 544728"/>
                  <a:gd name="T7" fmla="*/ 428627 h 428624"/>
                  <a:gd name="T8" fmla="*/ 490539 w 544728"/>
                  <a:gd name="T9" fmla="*/ 0 h 428624"/>
                  <a:gd name="T10" fmla="*/ 544083 w 544728"/>
                  <a:gd name="T11" fmla="*/ 2565 h 428624"/>
                  <a:gd name="T12" fmla="*/ 0 60000 65536"/>
                  <a:gd name="T13" fmla="*/ 0 60000 65536"/>
                  <a:gd name="T14" fmla="*/ 0 60000 65536"/>
                  <a:gd name="T15" fmla="*/ 0 60000 65536"/>
                  <a:gd name="T16" fmla="*/ 0 60000 65536"/>
                  <a:gd name="T17" fmla="*/ 0 60000 65536"/>
                  <a:gd name="T18" fmla="*/ 0 w 544728"/>
                  <a:gd name="T19" fmla="*/ 0 h 428624"/>
                  <a:gd name="T20" fmla="*/ 544728 w 544728"/>
                  <a:gd name="T21" fmla="*/ 428624 h 428624"/>
                </a:gdLst>
                <a:ahLst/>
                <a:cxnLst>
                  <a:cxn ang="T12">
                    <a:pos x="T0" y="T1"/>
                  </a:cxn>
                  <a:cxn ang="T13">
                    <a:pos x="T2" y="T3"/>
                  </a:cxn>
                  <a:cxn ang="T14">
                    <a:pos x="T4" y="T5"/>
                  </a:cxn>
                  <a:cxn ang="T15">
                    <a:pos x="T6" y="T7"/>
                  </a:cxn>
                  <a:cxn ang="T16">
                    <a:pos x="T8" y="T9"/>
                  </a:cxn>
                  <a:cxn ang="T17">
                    <a:pos x="T10" y="T11"/>
                  </a:cxn>
                </a:cxnLst>
                <a:rect l="T18" t="T19" r="T20" b="T21"/>
                <a:pathLst>
                  <a:path w="544728" h="428624">
                    <a:moveTo>
                      <a:pt x="544728" y="2565"/>
                    </a:moveTo>
                    <a:cubicBezTo>
                      <a:pt x="295732" y="26428"/>
                      <a:pt x="107213" y="210007"/>
                      <a:pt x="107213" y="428624"/>
                    </a:cubicBezTo>
                    <a:lnTo>
                      <a:pt x="0" y="428624"/>
                    </a:lnTo>
                    <a:cubicBezTo>
                      <a:pt x="0" y="191909"/>
                      <a:pt x="219887" y="0"/>
                      <a:pt x="491121" y="0"/>
                    </a:cubicBezTo>
                    <a:cubicBezTo>
                      <a:pt x="509028" y="0"/>
                      <a:pt x="526923" y="863"/>
                      <a:pt x="544728" y="2565"/>
                    </a:cubicBezTo>
                  </a:path>
                </a:pathLst>
              </a:custGeom>
              <a:solidFill>
                <a:srgbClr val="9DAC7D"/>
              </a:solidFill>
              <a:ln w="12700">
                <a:solidFill>
                  <a:srgbClr val="000000">
                    <a:alpha val="0"/>
                  </a:srgbClr>
                </a:solidFill>
                <a:bevel/>
                <a:headEnd/>
                <a:tailEnd/>
              </a:ln>
            </p:spPr>
            <p:txBody>
              <a:bodyPr/>
              <a:lstStyle/>
              <a:p>
                <a:endParaRPr lang="zh-CN" altLang="en-US"/>
              </a:p>
            </p:txBody>
          </p:sp>
        </p:grpSp>
        <p:sp>
          <p:nvSpPr>
            <p:cNvPr id="38932" name="Freeform 3"/>
            <p:cNvSpPr>
              <a:spLocks noChangeArrowheads="1"/>
            </p:cNvSpPr>
            <p:nvPr/>
          </p:nvSpPr>
          <p:spPr bwMode="auto">
            <a:xfrm>
              <a:off x="570120" y="2725561"/>
              <a:ext cx="2962275" cy="385974"/>
            </a:xfrm>
            <a:custGeom>
              <a:avLst/>
              <a:gdLst>
                <a:gd name="T0" fmla="*/ 0 w 3079750"/>
                <a:gd name="T1" fmla="*/ 0 h 646112"/>
                <a:gd name="T2" fmla="*/ 2849280 w 3079750"/>
                <a:gd name="T3" fmla="*/ 0 h 646112"/>
                <a:gd name="T4" fmla="*/ 2849280 w 3079750"/>
                <a:gd name="T5" fmla="*/ 230573 h 646112"/>
                <a:gd name="T6" fmla="*/ 0 w 3079750"/>
                <a:gd name="T7" fmla="*/ 230573 h 646112"/>
                <a:gd name="T8" fmla="*/ 0 w 3079750"/>
                <a:gd name="T9" fmla="*/ 0 h 646112"/>
                <a:gd name="T10" fmla="*/ 0 60000 65536"/>
                <a:gd name="T11" fmla="*/ 0 60000 65536"/>
                <a:gd name="T12" fmla="*/ 0 60000 65536"/>
                <a:gd name="T13" fmla="*/ 0 60000 65536"/>
                <a:gd name="T14" fmla="*/ 0 60000 65536"/>
                <a:gd name="T15" fmla="*/ 0 w 3079750"/>
                <a:gd name="T16" fmla="*/ 0 h 646112"/>
                <a:gd name="T17" fmla="*/ 3079750 w 3079750"/>
                <a:gd name="T18" fmla="*/ 646112 h 646112"/>
              </a:gdLst>
              <a:ahLst/>
              <a:cxnLst>
                <a:cxn ang="T10">
                  <a:pos x="T0" y="T1"/>
                </a:cxn>
                <a:cxn ang="T11">
                  <a:pos x="T2" y="T3"/>
                </a:cxn>
                <a:cxn ang="T12">
                  <a:pos x="T4" y="T5"/>
                </a:cxn>
                <a:cxn ang="T13">
                  <a:pos x="T6" y="T7"/>
                </a:cxn>
                <a:cxn ang="T14">
                  <a:pos x="T8" y="T9"/>
                </a:cxn>
              </a:cxnLst>
              <a:rect l="T15" t="T16" r="T17" b="T18"/>
              <a:pathLst>
                <a:path w="3079750" h="646112">
                  <a:moveTo>
                    <a:pt x="0" y="0"/>
                  </a:moveTo>
                  <a:lnTo>
                    <a:pt x="3079750" y="0"/>
                  </a:lnTo>
                  <a:lnTo>
                    <a:pt x="3079750" y="646112"/>
                  </a:lnTo>
                  <a:lnTo>
                    <a:pt x="0" y="646112"/>
                  </a:lnTo>
                  <a:lnTo>
                    <a:pt x="0" y="0"/>
                  </a:lnTo>
                </a:path>
              </a:pathLst>
            </a:custGeom>
            <a:solidFill>
              <a:srgbClr val="FFFFFF"/>
            </a:solidFill>
            <a:ln w="12700">
              <a:solidFill>
                <a:srgbClr val="000000">
                  <a:alpha val="0"/>
                </a:srgbClr>
              </a:solidFill>
              <a:bevel/>
              <a:headEnd/>
              <a:tailEnd/>
            </a:ln>
          </p:spPr>
          <p:txBody>
            <a:bodyPr/>
            <a:lstStyle/>
            <a:p>
              <a:endParaRPr lang="zh-CN" altLang="en-US"/>
            </a:p>
          </p:txBody>
        </p:sp>
        <p:pic>
          <p:nvPicPr>
            <p:cNvPr id="38933" name="Picture 3"/>
            <p:cNvPicPr>
              <a:picLocks noChangeAspect="1" noChangeArrowheads="1"/>
            </p:cNvPicPr>
            <p:nvPr/>
          </p:nvPicPr>
          <p:blipFill>
            <a:blip r:embed="rId4"/>
            <a:srcRect/>
            <a:stretch>
              <a:fillRect/>
            </a:stretch>
          </p:blipFill>
          <p:spPr bwMode="auto">
            <a:xfrm>
              <a:off x="595057" y="1279348"/>
              <a:ext cx="1320800" cy="1104900"/>
            </a:xfrm>
            <a:prstGeom prst="rect">
              <a:avLst/>
            </a:prstGeom>
            <a:noFill/>
            <a:ln w="9525">
              <a:noFill/>
              <a:miter lim="800000"/>
              <a:headEnd/>
              <a:tailEnd/>
            </a:ln>
          </p:spPr>
        </p:pic>
        <p:pic>
          <p:nvPicPr>
            <p:cNvPr id="38934" name="Picture 3"/>
            <p:cNvPicPr>
              <a:picLocks noChangeAspect="1" noChangeArrowheads="1"/>
            </p:cNvPicPr>
            <p:nvPr/>
          </p:nvPicPr>
          <p:blipFill>
            <a:blip r:embed="rId5"/>
            <a:srcRect/>
            <a:stretch>
              <a:fillRect/>
            </a:stretch>
          </p:blipFill>
          <p:spPr bwMode="auto">
            <a:xfrm>
              <a:off x="1993864" y="1279348"/>
              <a:ext cx="1524000" cy="1143000"/>
            </a:xfrm>
            <a:prstGeom prst="rect">
              <a:avLst/>
            </a:prstGeom>
            <a:noFill/>
            <a:ln w="9525">
              <a:noFill/>
              <a:miter lim="800000"/>
              <a:headEnd/>
              <a:tailEnd/>
            </a:ln>
          </p:spPr>
        </p:pic>
        <p:sp>
          <p:nvSpPr>
            <p:cNvPr id="48" name="TextBox 1"/>
            <p:cNvSpPr>
              <a:spLocks noChangeArrowheads="1"/>
            </p:cNvSpPr>
            <p:nvPr/>
          </p:nvSpPr>
          <p:spPr bwMode="auto">
            <a:xfrm>
              <a:off x="644732" y="2376189"/>
              <a:ext cx="2843213" cy="700405"/>
            </a:xfrm>
            <a:prstGeom prst="rect">
              <a:avLst/>
            </a:prstGeom>
            <a:noFill/>
            <a:ln>
              <a:noFill/>
            </a:ln>
            <a:extLst/>
          </p:spPr>
          <p:txBody>
            <a:bodyPr lIns="0" tIns="0" rIns="0">
              <a:spAutoFit/>
            </a:bodyPr>
            <a:lstStyle>
              <a:lvl1pPr>
                <a:buFont typeface="Arial" charset="0"/>
                <a:tabLst>
                  <a:tab pos="2387600" algn="l"/>
                </a:tabLst>
                <a:defRPr>
                  <a:solidFill>
                    <a:schemeClr val="tx1"/>
                  </a:solidFill>
                  <a:latin typeface="Arial" charset="0"/>
                  <a:ea typeface="宋体" charset="0"/>
                </a:defRPr>
              </a:lvl1pPr>
              <a:lvl2pPr marL="742950" indent="-285750">
                <a:buFont typeface="Arial" charset="0"/>
                <a:tabLst>
                  <a:tab pos="2387600" algn="l"/>
                </a:tabLst>
                <a:defRPr>
                  <a:solidFill>
                    <a:schemeClr val="tx1"/>
                  </a:solidFill>
                  <a:latin typeface="Arial" charset="0"/>
                  <a:ea typeface="宋体" charset="0"/>
                </a:defRPr>
              </a:lvl2pPr>
              <a:lvl3pPr marL="1143000" indent="-228600">
                <a:buFont typeface="Arial" charset="0"/>
                <a:tabLst>
                  <a:tab pos="2387600" algn="l"/>
                </a:tabLst>
                <a:defRPr>
                  <a:solidFill>
                    <a:schemeClr val="tx1"/>
                  </a:solidFill>
                  <a:latin typeface="Arial" charset="0"/>
                  <a:ea typeface="宋体" charset="0"/>
                </a:defRPr>
              </a:lvl3pPr>
              <a:lvl4pPr marL="1600200" indent="-228600">
                <a:buFont typeface="Arial" charset="0"/>
                <a:tabLst>
                  <a:tab pos="2387600" algn="l"/>
                </a:tabLst>
                <a:defRPr>
                  <a:solidFill>
                    <a:schemeClr val="tx1"/>
                  </a:solidFill>
                  <a:latin typeface="Arial" charset="0"/>
                  <a:ea typeface="宋体" charset="0"/>
                </a:defRPr>
              </a:lvl4pPr>
              <a:lvl5pPr marL="2057400" indent="-228600">
                <a:buFont typeface="Arial" charset="0"/>
                <a:tabLst>
                  <a:tab pos="2387600" algn="l"/>
                </a:tabLst>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tabLst>
                  <a:tab pos="2387600" algn="l"/>
                </a:tabLst>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tabLst>
                  <a:tab pos="2387600" algn="l"/>
                </a:tabLst>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tabLst>
                  <a:tab pos="2387600" algn="l"/>
                </a:tabLst>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tabLst>
                  <a:tab pos="2387600" algn="l"/>
                </a:tabLst>
                <a:defRPr>
                  <a:solidFill>
                    <a:schemeClr val="tx1"/>
                  </a:solidFill>
                  <a:latin typeface="Arial" charset="0"/>
                  <a:ea typeface="宋体" charset="0"/>
                </a:defRPr>
              </a:lvl9pPr>
            </a:lstStyle>
            <a:p>
              <a:pPr fontAlgn="auto">
                <a:lnSpc>
                  <a:spcPts val="2300"/>
                </a:lnSpc>
                <a:spcBef>
                  <a:spcPts val="0"/>
                </a:spcBef>
                <a:spcAft>
                  <a:spcPts val="0"/>
                </a:spcAft>
                <a:defRPr/>
              </a:pPr>
              <a:r>
                <a:rPr lang="en-US" altLang="zh-CN" sz="1400" b="1" dirty="0">
                  <a:solidFill>
                    <a:srgbClr val="FFFFFF"/>
                  </a:solidFill>
                  <a:latin typeface="Microsoft YaHei" charset="0"/>
                  <a:ea typeface="Microsoft YaHei" charset="0"/>
                  <a:cs typeface="Microsoft YaHei" charset="0"/>
                  <a:sym typeface="微软雅黑" charset="0"/>
                </a:rPr>
                <a:t>柔性化生产线</a:t>
              </a:r>
              <a:endParaRPr lang="zh-CN" altLang="en-US" sz="1400" b="1" dirty="0">
                <a:solidFill>
                  <a:srgbClr val="FFFFFF"/>
                </a:solidFill>
                <a:latin typeface="Microsoft YaHei" charset="0"/>
                <a:ea typeface="Microsoft YaHei" charset="0"/>
                <a:cs typeface="Microsoft YaHei" charset="0"/>
                <a:sym typeface="微软雅黑" charset="0"/>
              </a:endParaRPr>
            </a:p>
            <a:p>
              <a:pPr fontAlgn="auto">
                <a:lnSpc>
                  <a:spcPts val="2800"/>
                </a:lnSpc>
                <a:spcBef>
                  <a:spcPts val="0"/>
                </a:spcBef>
                <a:spcAft>
                  <a:spcPts val="0"/>
                </a:spcAft>
                <a:defRPr/>
              </a:pPr>
              <a:r>
                <a:rPr lang="en-US" altLang="zh-CN" sz="1200" dirty="0">
                  <a:solidFill>
                    <a:srgbClr val="10253F"/>
                  </a:solidFill>
                  <a:latin typeface="+mn-ea"/>
                  <a:ea typeface="+mn-ea"/>
                  <a:sym typeface="微软雅黑" charset="0"/>
                </a:rPr>
                <a:t>实现多品种产品生产的动态资源</a:t>
              </a:r>
              <a:r>
                <a:rPr lang="zh-CN" altLang="en-US" sz="1200" dirty="0">
                  <a:solidFill>
                    <a:srgbClr val="10253F"/>
                  </a:solidFill>
                  <a:latin typeface="+mn-ea"/>
                  <a:ea typeface="+mn-ea"/>
                  <a:sym typeface="微软雅黑" charset="0"/>
                </a:rPr>
                <a:t>配置</a:t>
              </a:r>
              <a:endParaRPr lang="zh-CN" altLang="en-US" sz="1200" dirty="0">
                <a:latin typeface="+mn-ea"/>
                <a:ea typeface="+mn-ea"/>
              </a:endParaRPr>
            </a:p>
          </p:txBody>
        </p:sp>
      </p:grpSp>
      <p:grpSp>
        <p:nvGrpSpPr>
          <p:cNvPr id="9" name="Group 8"/>
          <p:cNvGrpSpPr>
            <a:grpSpLocks/>
          </p:cNvGrpSpPr>
          <p:nvPr/>
        </p:nvGrpSpPr>
        <p:grpSpPr bwMode="auto">
          <a:xfrm>
            <a:off x="4995863" y="658813"/>
            <a:ext cx="3330575" cy="2252662"/>
            <a:chOff x="5015865" y="699542"/>
            <a:chExt cx="3330354" cy="2252422"/>
          </a:xfrm>
        </p:grpSpPr>
        <p:sp>
          <p:nvSpPr>
            <p:cNvPr id="38920" name="Freeform 3"/>
            <p:cNvSpPr>
              <a:spLocks noChangeArrowheads="1"/>
            </p:cNvSpPr>
            <p:nvPr/>
          </p:nvSpPr>
          <p:spPr bwMode="auto">
            <a:xfrm>
              <a:off x="5015865" y="718960"/>
              <a:ext cx="3330353" cy="743744"/>
            </a:xfrm>
            <a:custGeom>
              <a:avLst/>
              <a:gdLst>
                <a:gd name="T0" fmla="*/ 0 w 3079750"/>
                <a:gd name="T1" fmla="*/ 0 h 646112"/>
                <a:gd name="T2" fmla="*/ 3601347 w 3079750"/>
                <a:gd name="T3" fmla="*/ 0 h 646112"/>
                <a:gd name="T4" fmla="*/ 3601347 w 3079750"/>
                <a:gd name="T5" fmla="*/ 856129 h 646112"/>
                <a:gd name="T6" fmla="*/ 0 w 3079750"/>
                <a:gd name="T7" fmla="*/ 856129 h 646112"/>
                <a:gd name="T8" fmla="*/ 0 w 3079750"/>
                <a:gd name="T9" fmla="*/ 0 h 646112"/>
                <a:gd name="T10" fmla="*/ 0 60000 65536"/>
                <a:gd name="T11" fmla="*/ 0 60000 65536"/>
                <a:gd name="T12" fmla="*/ 0 60000 65536"/>
                <a:gd name="T13" fmla="*/ 0 60000 65536"/>
                <a:gd name="T14" fmla="*/ 0 60000 65536"/>
                <a:gd name="T15" fmla="*/ 0 w 3079750"/>
                <a:gd name="T16" fmla="*/ 0 h 646112"/>
                <a:gd name="T17" fmla="*/ 3079750 w 3079750"/>
                <a:gd name="T18" fmla="*/ 646112 h 646112"/>
              </a:gdLst>
              <a:ahLst/>
              <a:cxnLst>
                <a:cxn ang="T10">
                  <a:pos x="T0" y="T1"/>
                </a:cxn>
                <a:cxn ang="T11">
                  <a:pos x="T2" y="T3"/>
                </a:cxn>
                <a:cxn ang="T12">
                  <a:pos x="T4" y="T5"/>
                </a:cxn>
                <a:cxn ang="T13">
                  <a:pos x="T6" y="T7"/>
                </a:cxn>
                <a:cxn ang="T14">
                  <a:pos x="T8" y="T9"/>
                </a:cxn>
              </a:cxnLst>
              <a:rect l="T15" t="T16" r="T17" b="T18"/>
              <a:pathLst>
                <a:path w="3079750" h="646112">
                  <a:moveTo>
                    <a:pt x="0" y="0"/>
                  </a:moveTo>
                  <a:lnTo>
                    <a:pt x="3079750" y="0"/>
                  </a:lnTo>
                  <a:lnTo>
                    <a:pt x="3079750" y="646112"/>
                  </a:lnTo>
                  <a:lnTo>
                    <a:pt x="0" y="646112"/>
                  </a:lnTo>
                  <a:lnTo>
                    <a:pt x="0" y="0"/>
                  </a:lnTo>
                </a:path>
              </a:pathLst>
            </a:custGeom>
            <a:solidFill>
              <a:srgbClr val="FFFFFF"/>
            </a:solidFill>
            <a:ln w="12700">
              <a:solidFill>
                <a:srgbClr val="000000">
                  <a:alpha val="0"/>
                </a:srgbClr>
              </a:solidFill>
              <a:bevel/>
              <a:headEnd/>
              <a:tailEnd/>
            </a:ln>
          </p:spPr>
          <p:txBody>
            <a:bodyPr/>
            <a:lstStyle/>
            <a:p>
              <a:endParaRPr lang="zh-CN" altLang="en-US"/>
            </a:p>
          </p:txBody>
        </p:sp>
        <p:sp>
          <p:nvSpPr>
            <p:cNvPr id="38921" name="Freeform 3"/>
            <p:cNvSpPr>
              <a:spLocks noChangeArrowheads="1"/>
            </p:cNvSpPr>
            <p:nvPr/>
          </p:nvSpPr>
          <p:spPr bwMode="auto">
            <a:xfrm>
              <a:off x="5015865" y="1477785"/>
              <a:ext cx="3330354" cy="349250"/>
            </a:xfrm>
            <a:custGeom>
              <a:avLst/>
              <a:gdLst>
                <a:gd name="T0" fmla="*/ 0 w 3835400"/>
                <a:gd name="T1" fmla="*/ 0 h 349250"/>
                <a:gd name="T2" fmla="*/ 2891813 w 3835400"/>
                <a:gd name="T3" fmla="*/ 0 h 349250"/>
                <a:gd name="T4" fmla="*/ 2891813 w 3835400"/>
                <a:gd name="T5" fmla="*/ 349250 h 349250"/>
                <a:gd name="T6" fmla="*/ 0 w 3835400"/>
                <a:gd name="T7" fmla="*/ 349250 h 349250"/>
                <a:gd name="T8" fmla="*/ 0 w 3835400"/>
                <a:gd name="T9" fmla="*/ 0 h 349250"/>
                <a:gd name="T10" fmla="*/ 0 60000 65536"/>
                <a:gd name="T11" fmla="*/ 0 60000 65536"/>
                <a:gd name="T12" fmla="*/ 0 60000 65536"/>
                <a:gd name="T13" fmla="*/ 0 60000 65536"/>
                <a:gd name="T14" fmla="*/ 0 60000 65536"/>
                <a:gd name="T15" fmla="*/ 0 w 3835400"/>
                <a:gd name="T16" fmla="*/ 0 h 349250"/>
                <a:gd name="T17" fmla="*/ 3835400 w 3835400"/>
                <a:gd name="T18" fmla="*/ 349250 h 349250"/>
              </a:gdLst>
              <a:ahLst/>
              <a:cxnLst>
                <a:cxn ang="T10">
                  <a:pos x="T0" y="T1"/>
                </a:cxn>
                <a:cxn ang="T11">
                  <a:pos x="T2" y="T3"/>
                </a:cxn>
                <a:cxn ang="T12">
                  <a:pos x="T4" y="T5"/>
                </a:cxn>
                <a:cxn ang="T13">
                  <a:pos x="T6" y="T7"/>
                </a:cxn>
                <a:cxn ang="T14">
                  <a:pos x="T8" y="T9"/>
                </a:cxn>
              </a:cxnLst>
              <a:rect l="T15" t="T16" r="T17" b="T18"/>
              <a:pathLst>
                <a:path w="3835400" h="349250">
                  <a:moveTo>
                    <a:pt x="0" y="0"/>
                  </a:moveTo>
                  <a:lnTo>
                    <a:pt x="3835400" y="0"/>
                  </a:lnTo>
                  <a:lnTo>
                    <a:pt x="3835400" y="349250"/>
                  </a:lnTo>
                  <a:lnTo>
                    <a:pt x="0" y="349250"/>
                  </a:lnTo>
                  <a:lnTo>
                    <a:pt x="0" y="0"/>
                  </a:lnTo>
                </a:path>
              </a:pathLst>
            </a:custGeom>
            <a:solidFill>
              <a:srgbClr val="0089E1"/>
            </a:solidFill>
            <a:ln w="12700">
              <a:solidFill>
                <a:srgbClr val="000000">
                  <a:alpha val="0"/>
                </a:srgbClr>
              </a:solidFill>
              <a:bevel/>
              <a:headEnd/>
              <a:tailEnd/>
            </a:ln>
          </p:spPr>
          <p:txBody>
            <a:bodyPr/>
            <a:lstStyle/>
            <a:p>
              <a:endParaRPr lang="zh-CN" altLang="en-US"/>
            </a:p>
          </p:txBody>
        </p:sp>
        <p:sp>
          <p:nvSpPr>
            <p:cNvPr id="38922" name="Freeform 3"/>
            <p:cNvSpPr>
              <a:spLocks noChangeArrowheads="1"/>
            </p:cNvSpPr>
            <p:nvPr/>
          </p:nvSpPr>
          <p:spPr bwMode="auto">
            <a:xfrm>
              <a:off x="5015865" y="1814336"/>
              <a:ext cx="3330354" cy="1137628"/>
            </a:xfrm>
            <a:custGeom>
              <a:avLst/>
              <a:gdLst>
                <a:gd name="T0" fmla="*/ 4752 w 3849687"/>
                <a:gd name="T1" fmla="*/ 5388 h 1235075"/>
                <a:gd name="T2" fmla="*/ 2876328 w 3849687"/>
                <a:gd name="T3" fmla="*/ 5388 h 1235075"/>
                <a:gd name="T4" fmla="*/ 2876328 w 3849687"/>
                <a:gd name="T5" fmla="*/ 1042482 h 1235075"/>
                <a:gd name="T6" fmla="*/ 4752 w 3849687"/>
                <a:gd name="T7" fmla="*/ 1042482 h 1235075"/>
                <a:gd name="T8" fmla="*/ 4752 w 3849687"/>
                <a:gd name="T9" fmla="*/ 5388 h 1235075"/>
                <a:gd name="T10" fmla="*/ 0 60000 65536"/>
                <a:gd name="T11" fmla="*/ 0 60000 65536"/>
                <a:gd name="T12" fmla="*/ 0 60000 65536"/>
                <a:gd name="T13" fmla="*/ 0 60000 65536"/>
                <a:gd name="T14" fmla="*/ 0 60000 65536"/>
                <a:gd name="T15" fmla="*/ 0 w 3849687"/>
                <a:gd name="T16" fmla="*/ 0 h 1235075"/>
                <a:gd name="T17" fmla="*/ 3849687 w 3849687"/>
                <a:gd name="T18" fmla="*/ 1235075 h 1235075"/>
              </a:gdLst>
              <a:ahLst/>
              <a:cxnLst>
                <a:cxn ang="T10">
                  <a:pos x="T0" y="T1"/>
                </a:cxn>
                <a:cxn ang="T11">
                  <a:pos x="T2" y="T3"/>
                </a:cxn>
                <a:cxn ang="T12">
                  <a:pos x="T4" y="T5"/>
                </a:cxn>
                <a:cxn ang="T13">
                  <a:pos x="T6" y="T7"/>
                </a:cxn>
                <a:cxn ang="T14">
                  <a:pos x="T8" y="T9"/>
                </a:cxn>
              </a:cxnLst>
              <a:rect l="T15" t="T16" r="T17" b="T18"/>
              <a:pathLst>
                <a:path w="3849687" h="1235075">
                  <a:moveTo>
                    <a:pt x="6350" y="6350"/>
                  </a:moveTo>
                  <a:lnTo>
                    <a:pt x="3843337" y="6350"/>
                  </a:lnTo>
                  <a:lnTo>
                    <a:pt x="3843337" y="1228725"/>
                  </a:lnTo>
                  <a:lnTo>
                    <a:pt x="6350" y="1228725"/>
                  </a:lnTo>
                  <a:lnTo>
                    <a:pt x="6350" y="6350"/>
                  </a:lnTo>
                </a:path>
              </a:pathLst>
            </a:custGeom>
            <a:solidFill>
              <a:srgbClr val="000000">
                <a:alpha val="0"/>
              </a:srgbClr>
            </a:solidFill>
            <a:ln w="12700">
              <a:solidFill>
                <a:srgbClr val="BFBFBF"/>
              </a:solidFill>
              <a:bevel/>
              <a:headEnd/>
              <a:tailEnd/>
            </a:ln>
          </p:spPr>
          <p:txBody>
            <a:bodyPr/>
            <a:lstStyle/>
            <a:p>
              <a:endParaRPr lang="zh-CN" altLang="en-US"/>
            </a:p>
          </p:txBody>
        </p:sp>
        <p:pic>
          <p:nvPicPr>
            <p:cNvPr id="38923" name="Picture 3"/>
            <p:cNvPicPr>
              <a:picLocks noChangeAspect="1" noChangeArrowheads="1"/>
            </p:cNvPicPr>
            <p:nvPr/>
          </p:nvPicPr>
          <p:blipFill>
            <a:blip r:embed="rId6"/>
            <a:srcRect/>
            <a:stretch>
              <a:fillRect/>
            </a:stretch>
          </p:blipFill>
          <p:spPr bwMode="auto">
            <a:xfrm>
              <a:off x="5068089" y="1934141"/>
              <a:ext cx="1384300" cy="987237"/>
            </a:xfrm>
            <a:prstGeom prst="rect">
              <a:avLst/>
            </a:prstGeom>
            <a:noFill/>
            <a:ln w="9525">
              <a:noFill/>
              <a:miter lim="800000"/>
              <a:headEnd/>
              <a:tailEnd/>
            </a:ln>
          </p:spPr>
        </p:pic>
        <p:pic>
          <p:nvPicPr>
            <p:cNvPr id="38924" name="Picture 3"/>
            <p:cNvPicPr>
              <a:picLocks noChangeAspect="1" noChangeArrowheads="1"/>
            </p:cNvPicPr>
            <p:nvPr/>
          </p:nvPicPr>
          <p:blipFill>
            <a:blip r:embed="rId7"/>
            <a:srcRect/>
            <a:stretch>
              <a:fillRect/>
            </a:stretch>
          </p:blipFill>
          <p:spPr bwMode="auto">
            <a:xfrm>
              <a:off x="6848088" y="1941131"/>
              <a:ext cx="1460500" cy="952881"/>
            </a:xfrm>
            <a:prstGeom prst="rect">
              <a:avLst/>
            </a:prstGeom>
            <a:noFill/>
            <a:ln w="9525">
              <a:noFill/>
              <a:miter lim="800000"/>
              <a:headEnd/>
              <a:tailEnd/>
            </a:ln>
          </p:spPr>
        </p:pic>
        <p:sp>
          <p:nvSpPr>
            <p:cNvPr id="49" name="TextBox 1"/>
            <p:cNvSpPr>
              <a:spLocks noChangeArrowheads="1"/>
            </p:cNvSpPr>
            <p:nvPr/>
          </p:nvSpPr>
          <p:spPr bwMode="auto">
            <a:xfrm>
              <a:off x="5090472" y="699542"/>
              <a:ext cx="3217649" cy="1161926"/>
            </a:xfrm>
            <a:prstGeom prst="rect">
              <a:avLst/>
            </a:prstGeom>
            <a:noFill/>
            <a:ln>
              <a:noFill/>
            </a:ln>
            <a:extLst/>
          </p:spPr>
          <p:txBody>
            <a:bodyPr lIns="0" tIns="0" rIns="0">
              <a:spAutoFit/>
            </a:bodyPr>
            <a:lstStyle>
              <a:lvl1pPr>
                <a:buFont typeface="Arial" charset="0"/>
                <a:tabLst>
                  <a:tab pos="2387600" algn="l"/>
                </a:tabLst>
                <a:defRPr>
                  <a:solidFill>
                    <a:schemeClr val="tx1"/>
                  </a:solidFill>
                  <a:latin typeface="Arial" charset="0"/>
                  <a:ea typeface="宋体" charset="0"/>
                </a:defRPr>
              </a:lvl1pPr>
              <a:lvl2pPr marL="742950" indent="-285750">
                <a:buFont typeface="Arial" charset="0"/>
                <a:tabLst>
                  <a:tab pos="2387600" algn="l"/>
                </a:tabLst>
                <a:defRPr>
                  <a:solidFill>
                    <a:schemeClr val="tx1"/>
                  </a:solidFill>
                  <a:latin typeface="Arial" charset="0"/>
                  <a:ea typeface="宋体" charset="0"/>
                </a:defRPr>
              </a:lvl2pPr>
              <a:lvl3pPr marL="1143000" indent="-228600">
                <a:buFont typeface="Arial" charset="0"/>
                <a:tabLst>
                  <a:tab pos="2387600" algn="l"/>
                </a:tabLst>
                <a:defRPr>
                  <a:solidFill>
                    <a:schemeClr val="tx1"/>
                  </a:solidFill>
                  <a:latin typeface="Arial" charset="0"/>
                  <a:ea typeface="宋体" charset="0"/>
                </a:defRPr>
              </a:lvl3pPr>
              <a:lvl4pPr marL="1600200" indent="-228600">
                <a:buFont typeface="Arial" charset="0"/>
                <a:tabLst>
                  <a:tab pos="2387600" algn="l"/>
                </a:tabLst>
                <a:defRPr>
                  <a:solidFill>
                    <a:schemeClr val="tx1"/>
                  </a:solidFill>
                  <a:latin typeface="Arial" charset="0"/>
                  <a:ea typeface="宋体" charset="0"/>
                </a:defRPr>
              </a:lvl4pPr>
              <a:lvl5pPr marL="2057400" indent="-228600">
                <a:buFont typeface="Arial" charset="0"/>
                <a:tabLst>
                  <a:tab pos="2387600" algn="l"/>
                </a:tabLst>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tabLst>
                  <a:tab pos="2387600" algn="l"/>
                </a:tabLst>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tabLst>
                  <a:tab pos="2387600" algn="l"/>
                </a:tabLst>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tabLst>
                  <a:tab pos="2387600" algn="l"/>
                </a:tabLst>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tabLst>
                  <a:tab pos="2387600" algn="l"/>
                </a:tabLst>
                <a:defRPr>
                  <a:solidFill>
                    <a:schemeClr val="tx1"/>
                  </a:solidFill>
                  <a:latin typeface="Arial" charset="0"/>
                  <a:ea typeface="宋体" charset="0"/>
                </a:defRPr>
              </a:lvl9pPr>
            </a:lstStyle>
            <a:p>
              <a:pPr fontAlgn="auto">
                <a:lnSpc>
                  <a:spcPts val="2900"/>
                </a:lnSpc>
                <a:spcBef>
                  <a:spcPts val="0"/>
                </a:spcBef>
                <a:spcAft>
                  <a:spcPts val="0"/>
                </a:spcAft>
                <a:defRPr/>
              </a:pPr>
              <a:r>
                <a:rPr lang="en-US" altLang="zh-CN" sz="1200" dirty="0">
                  <a:solidFill>
                    <a:srgbClr val="10253F"/>
                  </a:solidFill>
                  <a:latin typeface="+mn-ea"/>
                  <a:ea typeface="+mn-ea"/>
                  <a:sym typeface="微软雅黑" charset="0"/>
                </a:rPr>
                <a:t>产品全生命周期（设计、制造、运作等）满足客户个性化需求</a:t>
              </a:r>
              <a:endParaRPr lang="zh-CN" altLang="en-US" sz="1200" dirty="0">
                <a:solidFill>
                  <a:srgbClr val="10253F"/>
                </a:solidFill>
                <a:latin typeface="+mn-ea"/>
                <a:ea typeface="+mn-ea"/>
                <a:sym typeface="微软雅黑" charset="0"/>
              </a:endParaRPr>
            </a:p>
            <a:p>
              <a:pPr fontAlgn="auto">
                <a:lnSpc>
                  <a:spcPts val="2900"/>
                </a:lnSpc>
                <a:spcBef>
                  <a:spcPts val="0"/>
                </a:spcBef>
                <a:spcAft>
                  <a:spcPts val="0"/>
                </a:spcAft>
                <a:defRPr/>
              </a:pPr>
              <a:r>
                <a:rPr lang="en-US" altLang="zh-CN" sz="1400" b="1" dirty="0">
                  <a:solidFill>
                    <a:srgbClr val="FFFFFF"/>
                  </a:solidFill>
                  <a:latin typeface="Microsoft YaHei" charset="0"/>
                  <a:ea typeface="Microsoft YaHei" charset="0"/>
                  <a:cs typeface="Microsoft YaHei" charset="0"/>
                  <a:sym typeface="微软雅黑" charset="0"/>
                </a:rPr>
                <a:t>全价值链端到端系统工程</a:t>
              </a:r>
              <a:endParaRPr lang="zh-CN" altLang="en-US" sz="1400" b="1" dirty="0">
                <a:solidFill>
                  <a:srgbClr val="FFFFFF"/>
                </a:solidFill>
                <a:latin typeface="Microsoft YaHei" charset="0"/>
                <a:ea typeface="Microsoft YaHei" charset="0"/>
                <a:cs typeface="Microsoft YaHei" charset="0"/>
                <a:sym typeface="微软雅黑" charset="0"/>
              </a:endParaRPr>
            </a:p>
          </p:txBody>
        </p:sp>
        <p:grpSp>
          <p:nvGrpSpPr>
            <p:cNvPr id="38926" name="Group 5"/>
            <p:cNvGrpSpPr>
              <a:grpSpLocks/>
            </p:cNvGrpSpPr>
            <p:nvPr/>
          </p:nvGrpSpPr>
          <p:grpSpPr bwMode="auto">
            <a:xfrm>
              <a:off x="5833750" y="1853942"/>
              <a:ext cx="1186522" cy="428625"/>
              <a:chOff x="5893147" y="1451893"/>
              <a:chExt cx="1142039" cy="428625"/>
            </a:xfrm>
          </p:grpSpPr>
          <p:sp>
            <p:nvSpPr>
              <p:cNvPr id="38927" name="Freeform 3"/>
              <p:cNvSpPr>
                <a:spLocks noChangeArrowheads="1"/>
              </p:cNvSpPr>
              <p:nvPr/>
            </p:nvSpPr>
            <p:spPr bwMode="auto">
              <a:xfrm>
                <a:off x="6398599" y="1451893"/>
                <a:ext cx="636587" cy="428625"/>
              </a:xfrm>
              <a:custGeom>
                <a:avLst/>
                <a:gdLst>
                  <a:gd name="T0" fmla="*/ 545478 w 636295"/>
                  <a:gd name="T1" fmla="*/ 428625 h 428625"/>
                  <a:gd name="T2" fmla="*/ 422551 w 636295"/>
                  <a:gd name="T3" fmla="*/ 321475 h 428625"/>
                  <a:gd name="T4" fmla="*/ 476180 w 636295"/>
                  <a:gd name="T5" fmla="*/ 321475 h 428625"/>
                  <a:gd name="T6" fmla="*/ 476180 w 636295"/>
                  <a:gd name="T7" fmla="*/ 321462 h 428625"/>
                  <a:gd name="T8" fmla="*/ 0 w 636295"/>
                  <a:gd name="T9" fmla="*/ 0 h 428625"/>
                  <a:gd name="T10" fmla="*/ 0 w 636295"/>
                  <a:gd name="T11" fmla="*/ 0 h 428625"/>
                  <a:gd name="T12" fmla="*/ 107360 w 636295"/>
                  <a:gd name="T13" fmla="*/ 0 h 428625"/>
                  <a:gd name="T14" fmla="*/ 107360 w 636295"/>
                  <a:gd name="T15" fmla="*/ 0 h 428625"/>
                  <a:gd name="T16" fmla="*/ 583542 w 636295"/>
                  <a:gd name="T17" fmla="*/ 321475 h 428625"/>
                  <a:gd name="T18" fmla="*/ 637171 w 636295"/>
                  <a:gd name="T19" fmla="*/ 321475 h 428625"/>
                  <a:gd name="T20" fmla="*/ 545478 w 636295"/>
                  <a:gd name="T21" fmla="*/ 428625 h 4286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6295"/>
                  <a:gd name="T34" fmla="*/ 0 h 428625"/>
                  <a:gd name="T35" fmla="*/ 636295 w 636295"/>
                  <a:gd name="T36" fmla="*/ 428625 h 4286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6295" h="428625">
                    <a:moveTo>
                      <a:pt x="544728" y="428625"/>
                    </a:moveTo>
                    <a:lnTo>
                      <a:pt x="421969" y="321475"/>
                    </a:lnTo>
                    <a:lnTo>
                      <a:pt x="475526" y="321475"/>
                    </a:lnTo>
                    <a:lnTo>
                      <a:pt x="475526" y="321462"/>
                    </a:lnTo>
                    <a:cubicBezTo>
                      <a:pt x="419544" y="132219"/>
                      <a:pt x="223951" y="0"/>
                      <a:pt x="0" y="0"/>
                    </a:cubicBezTo>
                    <a:lnTo>
                      <a:pt x="107213" y="0"/>
                    </a:lnTo>
                    <a:cubicBezTo>
                      <a:pt x="331165" y="0"/>
                      <a:pt x="526744" y="132219"/>
                      <a:pt x="582739" y="321475"/>
                    </a:cubicBezTo>
                    <a:lnTo>
                      <a:pt x="636295" y="321475"/>
                    </a:lnTo>
                    <a:lnTo>
                      <a:pt x="544728" y="428625"/>
                    </a:lnTo>
                  </a:path>
                </a:pathLst>
              </a:custGeom>
              <a:solidFill>
                <a:srgbClr val="C3D69B"/>
              </a:solidFill>
              <a:ln w="12700">
                <a:solidFill>
                  <a:srgbClr val="000000">
                    <a:alpha val="0"/>
                  </a:srgbClr>
                </a:solidFill>
                <a:bevel/>
                <a:headEnd/>
                <a:tailEnd/>
              </a:ln>
            </p:spPr>
            <p:txBody>
              <a:bodyPr/>
              <a:lstStyle/>
              <a:p>
                <a:endParaRPr lang="zh-CN" altLang="en-US"/>
              </a:p>
            </p:txBody>
          </p:sp>
          <p:sp>
            <p:nvSpPr>
              <p:cNvPr id="38928" name="Freeform 3"/>
              <p:cNvSpPr>
                <a:spLocks noChangeArrowheads="1"/>
              </p:cNvSpPr>
              <p:nvPr/>
            </p:nvSpPr>
            <p:spPr bwMode="auto">
              <a:xfrm>
                <a:off x="5893147" y="1451893"/>
                <a:ext cx="544513" cy="428625"/>
              </a:xfrm>
              <a:custGeom>
                <a:avLst/>
                <a:gdLst>
                  <a:gd name="T0" fmla="*/ 544083 w 544728"/>
                  <a:gd name="T1" fmla="*/ 2565 h 428625"/>
                  <a:gd name="T2" fmla="*/ 107087 w 544728"/>
                  <a:gd name="T3" fmla="*/ 428625 h 428625"/>
                  <a:gd name="T4" fmla="*/ 107087 w 544728"/>
                  <a:gd name="T5" fmla="*/ 428625 h 428625"/>
                  <a:gd name="T6" fmla="*/ 0 w 544728"/>
                  <a:gd name="T7" fmla="*/ 428625 h 428625"/>
                  <a:gd name="T8" fmla="*/ 0 w 544728"/>
                  <a:gd name="T9" fmla="*/ 428625 h 428625"/>
                  <a:gd name="T10" fmla="*/ 490539 w 544728"/>
                  <a:gd name="T11" fmla="*/ 0 h 428625"/>
                  <a:gd name="T12" fmla="*/ 544083 w 544728"/>
                  <a:gd name="T13" fmla="*/ 2565 h 428625"/>
                  <a:gd name="T14" fmla="*/ 0 60000 65536"/>
                  <a:gd name="T15" fmla="*/ 0 60000 65536"/>
                  <a:gd name="T16" fmla="*/ 0 60000 65536"/>
                  <a:gd name="T17" fmla="*/ 0 60000 65536"/>
                  <a:gd name="T18" fmla="*/ 0 60000 65536"/>
                  <a:gd name="T19" fmla="*/ 0 60000 65536"/>
                  <a:gd name="T20" fmla="*/ 0 60000 65536"/>
                  <a:gd name="T21" fmla="*/ 0 w 544728"/>
                  <a:gd name="T22" fmla="*/ 0 h 428625"/>
                  <a:gd name="T23" fmla="*/ 544728 w 544728"/>
                  <a:gd name="T24" fmla="*/ 428625 h 4286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728" h="428625">
                    <a:moveTo>
                      <a:pt x="544728" y="2565"/>
                    </a:moveTo>
                    <a:cubicBezTo>
                      <a:pt x="295732" y="26428"/>
                      <a:pt x="107213" y="210007"/>
                      <a:pt x="107213" y="428625"/>
                    </a:cubicBezTo>
                    <a:lnTo>
                      <a:pt x="0" y="428625"/>
                    </a:lnTo>
                    <a:cubicBezTo>
                      <a:pt x="0" y="191909"/>
                      <a:pt x="219887" y="0"/>
                      <a:pt x="491121" y="0"/>
                    </a:cubicBezTo>
                    <a:cubicBezTo>
                      <a:pt x="509028" y="0"/>
                      <a:pt x="526922" y="863"/>
                      <a:pt x="544728" y="2565"/>
                    </a:cubicBezTo>
                  </a:path>
                </a:pathLst>
              </a:custGeom>
              <a:solidFill>
                <a:srgbClr val="9DAC7D"/>
              </a:solidFill>
              <a:ln w="12700">
                <a:solidFill>
                  <a:srgbClr val="000000">
                    <a:alpha val="0"/>
                  </a:srgbClr>
                </a:solidFill>
                <a:bevel/>
                <a:headEnd/>
                <a:tailEnd/>
              </a:ln>
            </p:spPr>
            <p:txBody>
              <a:bodyPr/>
              <a:lstStyle/>
              <a:p>
                <a:endParaRPr lang="zh-CN" altLang="en-US"/>
              </a:p>
            </p:txBody>
          </p:sp>
        </p:grpSp>
      </p:grpSp>
      <p:grpSp>
        <p:nvGrpSpPr>
          <p:cNvPr id="2" name="组合 1">
            <a:extLst>
              <a:ext uri="{FF2B5EF4-FFF2-40B4-BE49-F238E27FC236}">
                <a16:creationId xmlns:a16="http://schemas.microsoft.com/office/drawing/2014/main" id="{1559AFFA-B5E4-437A-A61A-327D7332C3C9}"/>
              </a:ext>
            </a:extLst>
          </p:cNvPr>
          <p:cNvGrpSpPr/>
          <p:nvPr/>
        </p:nvGrpSpPr>
        <p:grpSpPr>
          <a:xfrm>
            <a:off x="864560" y="1803400"/>
            <a:ext cx="2457450" cy="3324160"/>
            <a:chOff x="864560" y="1803400"/>
            <a:chExt cx="2457450" cy="3324160"/>
          </a:xfrm>
        </p:grpSpPr>
        <p:sp>
          <p:nvSpPr>
            <p:cNvPr id="21" name="Freeform 3"/>
            <p:cNvSpPr>
              <a:spLocks noChangeArrowheads="1"/>
            </p:cNvSpPr>
            <p:nvPr/>
          </p:nvSpPr>
          <p:spPr bwMode="auto">
            <a:xfrm>
              <a:off x="864560" y="1855723"/>
              <a:ext cx="2457450" cy="3271837"/>
            </a:xfrm>
            <a:custGeom>
              <a:avLst/>
              <a:gdLst>
                <a:gd name="T0" fmla="*/ 0 w 8802687"/>
                <a:gd name="T1" fmla="*/ 0 h 1103312"/>
                <a:gd name="T2" fmla="*/ 686091 w 8802687"/>
                <a:gd name="T3" fmla="*/ 0 h 1103312"/>
                <a:gd name="T4" fmla="*/ 686091 w 8802687"/>
                <a:gd name="T5" fmla="*/ 9700402 h 1103312"/>
                <a:gd name="T6" fmla="*/ 0 w 8802687"/>
                <a:gd name="T7" fmla="*/ 9700402 h 1103312"/>
                <a:gd name="T8" fmla="*/ 0 w 8802687"/>
                <a:gd name="T9" fmla="*/ 0 h 1103312"/>
                <a:gd name="T10" fmla="*/ 0 60000 65536"/>
                <a:gd name="T11" fmla="*/ 0 60000 65536"/>
                <a:gd name="T12" fmla="*/ 0 60000 65536"/>
                <a:gd name="T13" fmla="*/ 0 60000 65536"/>
                <a:gd name="T14" fmla="*/ 0 60000 65536"/>
                <a:gd name="T15" fmla="*/ 0 w 8802687"/>
                <a:gd name="T16" fmla="*/ 0 h 1103312"/>
                <a:gd name="T17" fmla="*/ 8802687 w 8802687"/>
                <a:gd name="T18" fmla="*/ 1103312 h 1103312"/>
              </a:gdLst>
              <a:ahLst/>
              <a:cxnLst>
                <a:cxn ang="T10">
                  <a:pos x="T0" y="T1"/>
                </a:cxn>
                <a:cxn ang="T11">
                  <a:pos x="T2" y="T3"/>
                </a:cxn>
                <a:cxn ang="T12">
                  <a:pos x="T4" y="T5"/>
                </a:cxn>
                <a:cxn ang="T13">
                  <a:pos x="T6" y="T7"/>
                </a:cxn>
                <a:cxn ang="T14">
                  <a:pos x="T8" y="T9"/>
                </a:cxn>
              </a:cxnLst>
              <a:rect l="T15" t="T16" r="T17" b="T18"/>
              <a:pathLst>
                <a:path w="8802687" h="1103312">
                  <a:moveTo>
                    <a:pt x="0" y="0"/>
                  </a:moveTo>
                  <a:lnTo>
                    <a:pt x="8802687" y="0"/>
                  </a:lnTo>
                  <a:lnTo>
                    <a:pt x="8802687" y="1103312"/>
                  </a:lnTo>
                  <a:lnTo>
                    <a:pt x="0" y="1103312"/>
                  </a:lnTo>
                  <a:lnTo>
                    <a:pt x="0" y="0"/>
                  </a:lnTo>
                </a:path>
              </a:pathLst>
            </a:custGeom>
            <a:solidFill>
              <a:srgbClr val="0089E1">
                <a:alpha val="70195"/>
              </a:srgbClr>
            </a:solidFill>
            <a:ln w="12700">
              <a:solidFill>
                <a:srgbClr val="000000">
                  <a:alpha val="0"/>
                </a:srgbClr>
              </a:solidFill>
              <a:bevel/>
              <a:headEnd/>
              <a:tailEnd/>
            </a:ln>
          </p:spPr>
          <p:txBody>
            <a:bodyPr/>
            <a:lstStyle/>
            <a:p>
              <a:endParaRPr lang="zh-CN" altLang="en-US"/>
            </a:p>
          </p:txBody>
        </p:sp>
        <p:sp>
          <p:nvSpPr>
            <p:cNvPr id="45" name="TextBox 1"/>
            <p:cNvSpPr>
              <a:spLocks noChangeArrowheads="1"/>
            </p:cNvSpPr>
            <p:nvPr/>
          </p:nvSpPr>
          <p:spPr bwMode="auto">
            <a:xfrm>
              <a:off x="1055688" y="1803400"/>
              <a:ext cx="2192337" cy="3278188"/>
            </a:xfrm>
            <a:prstGeom prst="rect">
              <a:avLst/>
            </a:prstGeom>
            <a:noFill/>
            <a:ln>
              <a:noFill/>
            </a:ln>
            <a:extLst/>
          </p:spPr>
          <p:txBody>
            <a:bodyPr lIns="0" tIns="0" rIns="0">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fontAlgn="auto">
                <a:lnSpc>
                  <a:spcPts val="3600"/>
                </a:lnSpc>
                <a:spcBef>
                  <a:spcPts val="0"/>
                </a:spcBef>
                <a:spcAft>
                  <a:spcPts val="0"/>
                </a:spcAft>
                <a:defRPr/>
              </a:pPr>
              <a:r>
                <a:rPr lang="zh-CN" altLang="en-US" sz="1600" b="1" dirty="0">
                  <a:solidFill>
                    <a:srgbClr val="FFFFFF"/>
                  </a:solidFill>
                  <a:latin typeface="+mn-ea"/>
                  <a:ea typeface="+mn-ea"/>
                  <a:sym typeface="微软雅黑" charset="0"/>
                </a:rPr>
                <a:t>核心</a:t>
              </a:r>
              <a:r>
                <a:rPr lang="en-US" altLang="zh-CN" sz="1600" b="1" dirty="0">
                  <a:solidFill>
                    <a:srgbClr val="FFFFFF"/>
                  </a:solidFill>
                  <a:latin typeface="+mn-ea"/>
                  <a:ea typeface="+mn-ea"/>
                  <a:sym typeface="微软雅黑" charset="0"/>
                </a:rPr>
                <a:t>需求</a:t>
              </a:r>
              <a:endParaRPr lang="zh-CN" altLang="en-US" sz="1600" b="1" dirty="0">
                <a:solidFill>
                  <a:srgbClr val="FFFFFF"/>
                </a:solidFill>
                <a:latin typeface="+mn-ea"/>
                <a:ea typeface="+mn-ea"/>
                <a:sym typeface="微软雅黑" charset="0"/>
              </a:endParaRPr>
            </a:p>
            <a:p>
              <a:pPr marL="285750" indent="-285750" fontAlgn="auto">
                <a:lnSpc>
                  <a:spcPct val="150000"/>
                </a:lnSpc>
                <a:spcBef>
                  <a:spcPts val="0"/>
                </a:spcBef>
                <a:spcAft>
                  <a:spcPts val="0"/>
                </a:spcAft>
                <a:buFont typeface="Wingdings" charset="2"/>
                <a:buChar char="q"/>
                <a:defRPr/>
              </a:pPr>
              <a:r>
                <a:rPr lang="zh-CN" altLang="en-US" sz="1200" dirty="0">
                  <a:solidFill>
                    <a:schemeClr val="bg1"/>
                  </a:solidFill>
                  <a:latin typeface="Microsoft YaHei" charset="0"/>
                  <a:ea typeface="Microsoft YaHei" charset="0"/>
                  <a:cs typeface="Microsoft YaHei" charset="0"/>
                </a:rPr>
                <a:t>降低生产与销售的提前期 </a:t>
              </a:r>
            </a:p>
            <a:p>
              <a:pPr marL="285750" indent="-285750" fontAlgn="auto">
                <a:lnSpc>
                  <a:spcPct val="150000"/>
                </a:lnSpc>
                <a:spcBef>
                  <a:spcPts val="0"/>
                </a:spcBef>
                <a:spcAft>
                  <a:spcPts val="0"/>
                </a:spcAft>
                <a:buFont typeface="Wingdings" charset="2"/>
                <a:buChar char="q"/>
                <a:defRPr/>
              </a:pPr>
              <a:r>
                <a:rPr lang="zh-CN" altLang="en-US" sz="1200" dirty="0">
                  <a:solidFill>
                    <a:schemeClr val="bg1"/>
                  </a:solidFill>
                  <a:latin typeface="Microsoft YaHei" charset="0"/>
                  <a:ea typeface="Microsoft YaHei" charset="0"/>
                  <a:cs typeface="Microsoft YaHei" charset="0"/>
                </a:rPr>
                <a:t>保证按时按质交付产品</a:t>
              </a:r>
            </a:p>
            <a:p>
              <a:pPr marL="285750" indent="-285750" fontAlgn="auto">
                <a:lnSpc>
                  <a:spcPct val="150000"/>
                </a:lnSpc>
                <a:spcBef>
                  <a:spcPts val="0"/>
                </a:spcBef>
                <a:spcAft>
                  <a:spcPts val="0"/>
                </a:spcAft>
                <a:buFont typeface="Wingdings" charset="2"/>
                <a:buChar char="q"/>
                <a:defRPr/>
              </a:pPr>
              <a:r>
                <a:rPr lang="zh-CN" altLang="en-US" sz="1200" dirty="0">
                  <a:solidFill>
                    <a:schemeClr val="bg1"/>
                  </a:solidFill>
                  <a:latin typeface="Microsoft YaHei" charset="0"/>
                  <a:ea typeface="Microsoft YaHei" charset="0"/>
                  <a:cs typeface="Microsoft YaHei" charset="0"/>
                </a:rPr>
                <a:t>最小化在制品库存</a:t>
              </a:r>
            </a:p>
            <a:p>
              <a:pPr marL="285750" indent="-285750" fontAlgn="auto">
                <a:lnSpc>
                  <a:spcPct val="150000"/>
                </a:lnSpc>
                <a:spcBef>
                  <a:spcPts val="0"/>
                </a:spcBef>
                <a:spcAft>
                  <a:spcPts val="0"/>
                </a:spcAft>
                <a:buFont typeface="Wingdings" charset="2"/>
                <a:buChar char="q"/>
                <a:defRPr/>
              </a:pPr>
              <a:r>
                <a:rPr lang="zh-CN" altLang="en-US" sz="1200" dirty="0">
                  <a:solidFill>
                    <a:schemeClr val="bg1"/>
                  </a:solidFill>
                  <a:latin typeface="Microsoft YaHei" charset="0"/>
                  <a:ea typeface="Microsoft YaHei" charset="0"/>
                  <a:cs typeface="Microsoft YaHei" charset="0"/>
                </a:rPr>
                <a:t>最大化物料利用率</a:t>
              </a:r>
            </a:p>
            <a:p>
              <a:pPr marL="285750" indent="-285750" fontAlgn="auto">
                <a:lnSpc>
                  <a:spcPct val="150000"/>
                </a:lnSpc>
                <a:spcBef>
                  <a:spcPts val="0"/>
                </a:spcBef>
                <a:spcAft>
                  <a:spcPts val="0"/>
                </a:spcAft>
                <a:buFont typeface="Wingdings" charset="2"/>
                <a:buChar char="q"/>
                <a:defRPr/>
              </a:pPr>
              <a:r>
                <a:rPr lang="zh-CN" altLang="en-US" sz="1200" dirty="0">
                  <a:solidFill>
                    <a:schemeClr val="bg1"/>
                  </a:solidFill>
                  <a:latin typeface="Microsoft YaHei" charset="0"/>
                  <a:ea typeface="Microsoft YaHei" charset="0"/>
                  <a:cs typeface="Microsoft YaHei" charset="0"/>
                </a:rPr>
                <a:t>快速响应市场需求（产品，工艺以及制造模式）</a:t>
              </a:r>
            </a:p>
            <a:p>
              <a:pPr marL="285750" indent="-285750" fontAlgn="auto">
                <a:lnSpc>
                  <a:spcPct val="150000"/>
                </a:lnSpc>
                <a:spcBef>
                  <a:spcPts val="0"/>
                </a:spcBef>
                <a:spcAft>
                  <a:spcPts val="0"/>
                </a:spcAft>
                <a:buFont typeface="Wingdings" charset="2"/>
                <a:buChar char="q"/>
                <a:defRPr/>
              </a:pPr>
              <a:r>
                <a:rPr lang="zh-CN" altLang="en-US" sz="1200" dirty="0">
                  <a:solidFill>
                    <a:schemeClr val="bg1"/>
                  </a:solidFill>
                  <a:latin typeface="Microsoft YaHei" charset="0"/>
                  <a:ea typeface="Microsoft YaHei" charset="0"/>
                  <a:cs typeface="Microsoft YaHei" charset="0"/>
                </a:rPr>
                <a:t>提升生产过程中的快速响应</a:t>
              </a:r>
            </a:p>
            <a:p>
              <a:pPr marL="285750" indent="-285750" fontAlgn="auto">
                <a:lnSpc>
                  <a:spcPct val="150000"/>
                </a:lnSpc>
                <a:spcBef>
                  <a:spcPts val="0"/>
                </a:spcBef>
                <a:spcAft>
                  <a:spcPts val="0"/>
                </a:spcAft>
                <a:buFont typeface="Wingdings" charset="2"/>
                <a:buChar char="q"/>
                <a:defRPr/>
              </a:pPr>
              <a:r>
                <a:rPr lang="zh-CN" altLang="en-US" sz="1200" dirty="0">
                  <a:solidFill>
                    <a:schemeClr val="bg1"/>
                  </a:solidFill>
                  <a:latin typeface="Microsoft YaHei" charset="0"/>
                  <a:ea typeface="Microsoft YaHei" charset="0"/>
                  <a:cs typeface="Microsoft YaHei" charset="0"/>
                </a:rPr>
                <a:t>提高产销信息的可视化</a:t>
              </a:r>
            </a:p>
            <a:p>
              <a:pPr marL="285750" indent="-285750" fontAlgn="auto">
                <a:lnSpc>
                  <a:spcPct val="150000"/>
                </a:lnSpc>
                <a:spcBef>
                  <a:spcPts val="0"/>
                </a:spcBef>
                <a:spcAft>
                  <a:spcPts val="0"/>
                </a:spcAft>
                <a:buFont typeface="Wingdings" charset="2"/>
                <a:buChar char="q"/>
                <a:defRPr/>
              </a:pPr>
              <a:r>
                <a:rPr lang="zh-CN" altLang="en-US" sz="1200" dirty="0">
                  <a:solidFill>
                    <a:schemeClr val="bg1"/>
                  </a:solidFill>
                  <a:latin typeface="Microsoft YaHei" charset="0"/>
                  <a:ea typeface="Microsoft YaHei" charset="0"/>
                  <a:cs typeface="Microsoft YaHei" charset="0"/>
                </a:rPr>
                <a:t>不断优化决策支持</a:t>
              </a:r>
            </a:p>
            <a:p>
              <a:pPr marL="285750" indent="-285750" fontAlgn="auto">
                <a:lnSpc>
                  <a:spcPct val="150000"/>
                </a:lnSpc>
                <a:spcBef>
                  <a:spcPts val="0"/>
                </a:spcBef>
                <a:spcAft>
                  <a:spcPts val="0"/>
                </a:spcAft>
                <a:buFont typeface="Wingdings" charset="2"/>
                <a:buChar char="q"/>
                <a:defRPr/>
              </a:pPr>
              <a:r>
                <a:rPr lang="zh-CN" altLang="en-US" sz="1200" dirty="0">
                  <a:solidFill>
                    <a:schemeClr val="bg1"/>
                  </a:solidFill>
                  <a:latin typeface="Microsoft YaHei" charset="0"/>
                  <a:ea typeface="Microsoft YaHei" charset="0"/>
                  <a:cs typeface="Microsoft YaHei" charset="0"/>
                </a:rPr>
                <a:t>降低单位产品能耗</a:t>
              </a:r>
            </a:p>
          </p:txBody>
        </p:sp>
      </p:grpSp>
    </p:spTree>
    <p:extLst>
      <p:ext uri="{BB962C8B-B14F-4D97-AF65-F5344CB8AC3E}">
        <p14:creationId xmlns:p14="http://schemas.microsoft.com/office/powerpoint/2010/main" val="3302054284"/>
      </p:ext>
    </p:extLst>
  </p:cSld>
  <p:clrMapOvr>
    <a:masterClrMapping/>
  </p:clrMapOvr>
  <p:transition spd="slow" advTm="7000">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06976" y="267494"/>
            <a:ext cx="6401327" cy="330507"/>
          </a:xfrm>
        </p:spPr>
        <p:txBody>
          <a:bodyPr/>
          <a:lstStyle/>
          <a:p>
            <a:r>
              <a:rPr lang="zh-CN" altLang="en-US" sz="2000" dirty="0"/>
              <a:t>生产数据挖掘</a:t>
            </a:r>
            <a:endParaRPr lang="zh-CN" altLang="en-US" sz="1200" dirty="0"/>
          </a:p>
        </p:txBody>
      </p:sp>
      <p:sp>
        <p:nvSpPr>
          <p:cNvPr id="4" name="文本框 3">
            <a:extLst>
              <a:ext uri="{FF2B5EF4-FFF2-40B4-BE49-F238E27FC236}">
                <a16:creationId xmlns:a16="http://schemas.microsoft.com/office/drawing/2014/main" id="{A23CE22C-81BD-42CE-B0D7-5851299F488C}"/>
              </a:ext>
            </a:extLst>
          </p:cNvPr>
          <p:cNvSpPr txBox="1"/>
          <p:nvPr/>
        </p:nvSpPr>
        <p:spPr>
          <a:xfrm>
            <a:off x="323528" y="795605"/>
            <a:ext cx="8208912" cy="369332"/>
          </a:xfrm>
          <a:prstGeom prst="rect">
            <a:avLst/>
          </a:prstGeom>
          <a:noFill/>
        </p:spPr>
        <p:txBody>
          <a:bodyPr wrap="square" rtlCol="0">
            <a:spAutoFit/>
          </a:bodyPr>
          <a:lstStyle/>
          <a:p>
            <a:r>
              <a:rPr lang="zh-CN" altLang="en-US" dirty="0"/>
              <a:t>生产日报统计、产量统计、人均效率统计、异常停线统计等</a:t>
            </a:r>
          </a:p>
        </p:txBody>
      </p:sp>
      <p:pic>
        <p:nvPicPr>
          <p:cNvPr id="2" name="图片 1">
            <a:extLst>
              <a:ext uri="{FF2B5EF4-FFF2-40B4-BE49-F238E27FC236}">
                <a16:creationId xmlns:a16="http://schemas.microsoft.com/office/drawing/2014/main" id="{8DCB49CA-196B-435D-BCCE-68BE9D2CF3BB}"/>
              </a:ext>
            </a:extLst>
          </p:cNvPr>
          <p:cNvPicPr>
            <a:picLocks noChangeAspect="1"/>
          </p:cNvPicPr>
          <p:nvPr/>
        </p:nvPicPr>
        <p:blipFill>
          <a:blip r:embed="rId3"/>
          <a:stretch>
            <a:fillRect/>
          </a:stretch>
        </p:blipFill>
        <p:spPr>
          <a:xfrm>
            <a:off x="395536" y="1196892"/>
            <a:ext cx="7272808" cy="3135199"/>
          </a:xfrm>
          <a:prstGeom prst="rect">
            <a:avLst/>
          </a:prstGeom>
        </p:spPr>
      </p:pic>
      <p:pic>
        <p:nvPicPr>
          <p:cNvPr id="3" name="图片 2">
            <a:extLst>
              <a:ext uri="{FF2B5EF4-FFF2-40B4-BE49-F238E27FC236}">
                <a16:creationId xmlns:a16="http://schemas.microsoft.com/office/drawing/2014/main" id="{874B58FC-C397-41A2-B88F-524E5D00DCE5}"/>
              </a:ext>
            </a:extLst>
          </p:cNvPr>
          <p:cNvPicPr>
            <a:picLocks noChangeAspect="1"/>
          </p:cNvPicPr>
          <p:nvPr/>
        </p:nvPicPr>
        <p:blipFill>
          <a:blip r:embed="rId4"/>
          <a:stretch>
            <a:fillRect/>
          </a:stretch>
        </p:blipFill>
        <p:spPr>
          <a:xfrm>
            <a:off x="792087" y="1597550"/>
            <a:ext cx="6516216" cy="3431592"/>
          </a:xfrm>
          <a:prstGeom prst="rect">
            <a:avLst/>
          </a:prstGeom>
        </p:spPr>
      </p:pic>
      <p:pic>
        <p:nvPicPr>
          <p:cNvPr id="6" name="图片 5">
            <a:extLst>
              <a:ext uri="{FF2B5EF4-FFF2-40B4-BE49-F238E27FC236}">
                <a16:creationId xmlns:a16="http://schemas.microsoft.com/office/drawing/2014/main" id="{83841CFF-074F-45B6-8B7A-2DCE17901E97}"/>
              </a:ext>
            </a:extLst>
          </p:cNvPr>
          <p:cNvPicPr>
            <a:picLocks noChangeAspect="1"/>
          </p:cNvPicPr>
          <p:nvPr/>
        </p:nvPicPr>
        <p:blipFill>
          <a:blip r:embed="rId5"/>
          <a:stretch>
            <a:fillRect/>
          </a:stretch>
        </p:blipFill>
        <p:spPr>
          <a:xfrm>
            <a:off x="1224104" y="1797316"/>
            <a:ext cx="6760626" cy="3354479"/>
          </a:xfrm>
          <a:prstGeom prst="rect">
            <a:avLst/>
          </a:prstGeom>
        </p:spPr>
      </p:pic>
      <p:pic>
        <p:nvPicPr>
          <p:cNvPr id="7" name="图片 6">
            <a:extLst>
              <a:ext uri="{FF2B5EF4-FFF2-40B4-BE49-F238E27FC236}">
                <a16:creationId xmlns:a16="http://schemas.microsoft.com/office/drawing/2014/main" id="{F2B74A32-AEDE-40C0-80BF-E8BD1B95C06D}"/>
              </a:ext>
            </a:extLst>
          </p:cNvPr>
          <p:cNvPicPr>
            <a:picLocks noChangeAspect="1"/>
          </p:cNvPicPr>
          <p:nvPr/>
        </p:nvPicPr>
        <p:blipFill>
          <a:blip r:embed="rId6"/>
          <a:stretch>
            <a:fillRect/>
          </a:stretch>
        </p:blipFill>
        <p:spPr>
          <a:xfrm>
            <a:off x="1547664" y="1986378"/>
            <a:ext cx="7272808" cy="3137375"/>
          </a:xfrm>
          <a:prstGeom prst="rect">
            <a:avLst/>
          </a:prstGeom>
        </p:spPr>
      </p:pic>
    </p:spTree>
    <p:extLst>
      <p:ext uri="{BB962C8B-B14F-4D97-AF65-F5344CB8AC3E}">
        <p14:creationId xmlns:p14="http://schemas.microsoft.com/office/powerpoint/2010/main" val="1428802894"/>
      </p:ext>
    </p:extLst>
  </p:cSld>
  <p:clrMapOvr>
    <a:masterClrMapping/>
  </p:clrMapOvr>
  <p:transition spd="slow" advTm="7000">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06976" y="267494"/>
            <a:ext cx="6401327" cy="330507"/>
          </a:xfrm>
        </p:spPr>
        <p:txBody>
          <a:bodyPr/>
          <a:lstStyle/>
          <a:p>
            <a:r>
              <a:rPr lang="zh-CN" altLang="en-US" sz="2000" dirty="0"/>
              <a:t>质量数据挖掘</a:t>
            </a:r>
            <a:endParaRPr lang="zh-CN" altLang="en-US" sz="1200" dirty="0"/>
          </a:p>
        </p:txBody>
      </p:sp>
      <p:sp>
        <p:nvSpPr>
          <p:cNvPr id="4" name="文本框 3">
            <a:extLst>
              <a:ext uri="{FF2B5EF4-FFF2-40B4-BE49-F238E27FC236}">
                <a16:creationId xmlns:a16="http://schemas.microsoft.com/office/drawing/2014/main" id="{A23CE22C-81BD-42CE-B0D7-5851299F488C}"/>
              </a:ext>
            </a:extLst>
          </p:cNvPr>
          <p:cNvSpPr txBox="1"/>
          <p:nvPr/>
        </p:nvSpPr>
        <p:spPr>
          <a:xfrm>
            <a:off x="321557" y="781958"/>
            <a:ext cx="8208912" cy="369332"/>
          </a:xfrm>
          <a:prstGeom prst="rect">
            <a:avLst/>
          </a:prstGeom>
          <a:noFill/>
        </p:spPr>
        <p:txBody>
          <a:bodyPr wrap="square" rtlCol="0">
            <a:spAutoFit/>
          </a:bodyPr>
          <a:lstStyle/>
          <a:p>
            <a:r>
              <a:rPr lang="zh-CN" altLang="en-US" dirty="0"/>
              <a:t>直通率统计、产品过程缺陷追溯、产品异常查询等</a:t>
            </a:r>
          </a:p>
        </p:txBody>
      </p:sp>
      <p:pic>
        <p:nvPicPr>
          <p:cNvPr id="2" name="图片 1">
            <a:extLst>
              <a:ext uri="{FF2B5EF4-FFF2-40B4-BE49-F238E27FC236}">
                <a16:creationId xmlns:a16="http://schemas.microsoft.com/office/drawing/2014/main" id="{7C56E96A-7186-476F-95B6-568BC9E2DA23}"/>
              </a:ext>
            </a:extLst>
          </p:cNvPr>
          <p:cNvPicPr>
            <a:picLocks noChangeAspect="1"/>
          </p:cNvPicPr>
          <p:nvPr/>
        </p:nvPicPr>
        <p:blipFill>
          <a:blip r:embed="rId3"/>
          <a:stretch>
            <a:fillRect/>
          </a:stretch>
        </p:blipFill>
        <p:spPr>
          <a:xfrm>
            <a:off x="395536" y="1151290"/>
            <a:ext cx="7278559" cy="3339065"/>
          </a:xfrm>
          <a:prstGeom prst="rect">
            <a:avLst/>
          </a:prstGeom>
        </p:spPr>
      </p:pic>
      <p:pic>
        <p:nvPicPr>
          <p:cNvPr id="3" name="图片 2">
            <a:extLst>
              <a:ext uri="{FF2B5EF4-FFF2-40B4-BE49-F238E27FC236}">
                <a16:creationId xmlns:a16="http://schemas.microsoft.com/office/drawing/2014/main" id="{D2DFF3E1-3891-4393-9D11-EA8BCA527F84}"/>
              </a:ext>
            </a:extLst>
          </p:cNvPr>
          <p:cNvPicPr>
            <a:picLocks noChangeAspect="1"/>
          </p:cNvPicPr>
          <p:nvPr/>
        </p:nvPicPr>
        <p:blipFill>
          <a:blip r:embed="rId4"/>
          <a:stretch>
            <a:fillRect/>
          </a:stretch>
        </p:blipFill>
        <p:spPr>
          <a:xfrm>
            <a:off x="986170" y="1520051"/>
            <a:ext cx="6687925" cy="3283376"/>
          </a:xfrm>
          <a:prstGeom prst="rect">
            <a:avLst/>
          </a:prstGeom>
        </p:spPr>
      </p:pic>
      <p:pic>
        <p:nvPicPr>
          <p:cNvPr id="5" name="图片 4">
            <a:extLst>
              <a:ext uri="{FF2B5EF4-FFF2-40B4-BE49-F238E27FC236}">
                <a16:creationId xmlns:a16="http://schemas.microsoft.com/office/drawing/2014/main" id="{7D545E22-E58D-454D-9430-F38C5357D868}"/>
              </a:ext>
            </a:extLst>
          </p:cNvPr>
          <p:cNvPicPr>
            <a:picLocks noChangeAspect="1"/>
          </p:cNvPicPr>
          <p:nvPr/>
        </p:nvPicPr>
        <p:blipFill>
          <a:blip r:embed="rId5"/>
          <a:stretch>
            <a:fillRect/>
          </a:stretch>
        </p:blipFill>
        <p:spPr>
          <a:xfrm>
            <a:off x="1763688" y="1853205"/>
            <a:ext cx="7092280" cy="3217716"/>
          </a:xfrm>
          <a:prstGeom prst="rect">
            <a:avLst/>
          </a:prstGeom>
        </p:spPr>
      </p:pic>
    </p:spTree>
    <p:extLst>
      <p:ext uri="{BB962C8B-B14F-4D97-AF65-F5344CB8AC3E}">
        <p14:creationId xmlns:p14="http://schemas.microsoft.com/office/powerpoint/2010/main" val="1533601424"/>
      </p:ext>
    </p:extLst>
  </p:cSld>
  <p:clrMapOvr>
    <a:masterClrMapping/>
  </p:clrMapOvr>
  <p:transition spd="slow" advTm="7000">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06976" y="267494"/>
            <a:ext cx="6401327" cy="330507"/>
          </a:xfrm>
        </p:spPr>
        <p:txBody>
          <a:bodyPr/>
          <a:lstStyle/>
          <a:p>
            <a:r>
              <a:rPr lang="zh-CN" altLang="en-US" sz="2000" dirty="0"/>
              <a:t>计划看板</a:t>
            </a:r>
            <a:endParaRPr lang="zh-CN" altLang="en-US" sz="1200" dirty="0"/>
          </a:p>
        </p:txBody>
      </p:sp>
      <p:pic>
        <p:nvPicPr>
          <p:cNvPr id="4" name="图片 3"/>
          <p:cNvPicPr>
            <a:picLocks noChangeAspect="1"/>
          </p:cNvPicPr>
          <p:nvPr/>
        </p:nvPicPr>
        <p:blipFill>
          <a:blip r:embed="rId3"/>
          <a:stretch>
            <a:fillRect/>
          </a:stretch>
        </p:blipFill>
        <p:spPr>
          <a:xfrm>
            <a:off x="683568" y="771550"/>
            <a:ext cx="7776864" cy="4280199"/>
          </a:xfrm>
          <a:prstGeom prst="rect">
            <a:avLst/>
          </a:prstGeom>
        </p:spPr>
      </p:pic>
    </p:spTree>
    <p:extLst>
      <p:ext uri="{BB962C8B-B14F-4D97-AF65-F5344CB8AC3E}">
        <p14:creationId xmlns:p14="http://schemas.microsoft.com/office/powerpoint/2010/main" val="2338145421"/>
      </p:ext>
    </p:extLst>
  </p:cSld>
  <p:clrMapOvr>
    <a:masterClrMapping/>
  </p:clrMapOvr>
  <p:transition spd="slow" advTm="7000">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生产看板</a:t>
            </a:r>
          </a:p>
        </p:txBody>
      </p:sp>
      <p:pic>
        <p:nvPicPr>
          <p:cNvPr id="4" name="图片 3"/>
          <p:cNvPicPr>
            <a:picLocks noChangeAspect="1"/>
          </p:cNvPicPr>
          <p:nvPr/>
        </p:nvPicPr>
        <p:blipFill>
          <a:blip r:embed="rId3"/>
          <a:stretch>
            <a:fillRect/>
          </a:stretch>
        </p:blipFill>
        <p:spPr>
          <a:xfrm>
            <a:off x="575556" y="771550"/>
            <a:ext cx="7992888" cy="4248472"/>
          </a:xfrm>
          <a:prstGeom prst="rect">
            <a:avLst/>
          </a:prstGeom>
        </p:spPr>
      </p:pic>
    </p:spTree>
    <p:extLst>
      <p:ext uri="{BB962C8B-B14F-4D97-AF65-F5344CB8AC3E}">
        <p14:creationId xmlns:p14="http://schemas.microsoft.com/office/powerpoint/2010/main" val="4030282468"/>
      </p:ext>
    </p:extLst>
  </p:cSld>
  <p:clrMapOvr>
    <a:masterClrMapping/>
  </p:clrMapOvr>
  <p:transition spd="slow" advTm="7000">
    <p:cover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质量看板</a:t>
            </a:r>
          </a:p>
        </p:txBody>
      </p:sp>
      <p:pic>
        <p:nvPicPr>
          <p:cNvPr id="3" name="图片 2"/>
          <p:cNvPicPr>
            <a:picLocks noChangeAspect="1"/>
          </p:cNvPicPr>
          <p:nvPr/>
        </p:nvPicPr>
        <p:blipFill>
          <a:blip r:embed="rId3"/>
          <a:stretch>
            <a:fillRect/>
          </a:stretch>
        </p:blipFill>
        <p:spPr>
          <a:xfrm>
            <a:off x="395536" y="771550"/>
            <a:ext cx="8100900" cy="4248472"/>
          </a:xfrm>
          <a:prstGeom prst="rect">
            <a:avLst/>
          </a:prstGeom>
        </p:spPr>
      </p:pic>
    </p:spTree>
    <p:extLst>
      <p:ext uri="{BB962C8B-B14F-4D97-AF65-F5344CB8AC3E}">
        <p14:creationId xmlns:p14="http://schemas.microsoft.com/office/powerpoint/2010/main" val="1096067770"/>
      </p:ext>
    </p:extLst>
  </p:cSld>
  <p:clrMapOvr>
    <a:masterClrMapping/>
  </p:clrMapOvr>
  <p:transition spd="slow" advTm="7000">
    <p:cover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463" y="268288"/>
            <a:ext cx="5897562" cy="330200"/>
          </a:xfrm>
        </p:spPr>
        <p:txBody>
          <a:bodyPr/>
          <a:lstStyle/>
          <a:p>
            <a:pPr defTabSz="1023252" eaLnBrk="1" fontAlgn="auto" hangingPunct="1">
              <a:spcAft>
                <a:spcPts val="0"/>
              </a:spcAft>
              <a:defRPr/>
            </a:pPr>
            <a:r>
              <a:rPr lang="zh-CN" altLang="en-US" sz="2000" dirty="0"/>
              <a:t>阶段规划</a:t>
            </a:r>
            <a:endParaRPr lang="en-US" sz="2000" dirty="0"/>
          </a:p>
        </p:txBody>
      </p:sp>
      <p:cxnSp>
        <p:nvCxnSpPr>
          <p:cNvPr id="6" name="直接箭头连接符 5"/>
          <p:cNvCxnSpPr/>
          <p:nvPr/>
        </p:nvCxnSpPr>
        <p:spPr>
          <a:xfrm flipV="1">
            <a:off x="398809" y="706287"/>
            <a:ext cx="0" cy="41300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 name="直接箭头连接符 6"/>
          <p:cNvCxnSpPr>
            <a:cxnSpLocks/>
          </p:cNvCxnSpPr>
          <p:nvPr/>
        </p:nvCxnSpPr>
        <p:spPr>
          <a:xfrm>
            <a:off x="370283" y="4836366"/>
            <a:ext cx="8590794" cy="2096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圆角矩形 7"/>
          <p:cNvSpPr/>
          <p:nvPr/>
        </p:nvSpPr>
        <p:spPr>
          <a:xfrm>
            <a:off x="2277372" y="1012913"/>
            <a:ext cx="2076249" cy="232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车间关键采集点</a:t>
            </a:r>
          </a:p>
        </p:txBody>
      </p:sp>
      <p:sp>
        <p:nvSpPr>
          <p:cNvPr id="9" name="圆角矩形 8"/>
          <p:cNvSpPr/>
          <p:nvPr/>
        </p:nvSpPr>
        <p:spPr>
          <a:xfrm>
            <a:off x="2277373" y="1328858"/>
            <a:ext cx="2076251" cy="232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车间检测设备物联</a:t>
            </a:r>
          </a:p>
        </p:txBody>
      </p:sp>
      <p:sp>
        <p:nvSpPr>
          <p:cNvPr id="10" name="圆角矩形 9"/>
          <p:cNvSpPr/>
          <p:nvPr/>
        </p:nvSpPr>
        <p:spPr>
          <a:xfrm>
            <a:off x="2277373" y="1660758"/>
            <a:ext cx="2076257" cy="260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首件、末检、巡检业务导入</a:t>
            </a:r>
          </a:p>
        </p:txBody>
      </p:sp>
      <p:sp>
        <p:nvSpPr>
          <p:cNvPr id="11" name="圆角矩形 10"/>
          <p:cNvSpPr/>
          <p:nvPr/>
        </p:nvSpPr>
        <p:spPr>
          <a:xfrm>
            <a:off x="2277374" y="1980751"/>
            <a:ext cx="2076244" cy="232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产品工艺管理导入</a:t>
            </a:r>
          </a:p>
        </p:txBody>
      </p:sp>
      <p:cxnSp>
        <p:nvCxnSpPr>
          <p:cNvPr id="12" name="直接连接符 11"/>
          <p:cNvCxnSpPr/>
          <p:nvPr/>
        </p:nvCxnSpPr>
        <p:spPr>
          <a:xfrm flipH="1">
            <a:off x="2235375" y="948713"/>
            <a:ext cx="1" cy="3898093"/>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13" name="直接连接符 12"/>
          <p:cNvCxnSpPr/>
          <p:nvPr/>
        </p:nvCxnSpPr>
        <p:spPr>
          <a:xfrm>
            <a:off x="4419602" y="969724"/>
            <a:ext cx="0" cy="3898093"/>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sp>
        <p:nvSpPr>
          <p:cNvPr id="14" name="TextBox 43"/>
          <p:cNvSpPr txBox="1"/>
          <p:nvPr/>
        </p:nvSpPr>
        <p:spPr>
          <a:xfrm>
            <a:off x="3932739" y="4916199"/>
            <a:ext cx="973726" cy="276999"/>
          </a:xfrm>
          <a:prstGeom prst="rect">
            <a:avLst/>
          </a:prstGeom>
          <a:noFill/>
        </p:spPr>
        <p:txBody>
          <a:bodyPr wrap="square" rtlCol="0">
            <a:spAutoFit/>
          </a:bodyPr>
          <a:lstStyle/>
          <a:p>
            <a:r>
              <a:rPr lang="en-US" altLang="zh-CN" sz="1200" b="1" dirty="0">
                <a:solidFill>
                  <a:srgbClr val="002060"/>
                </a:solidFill>
                <a:latin typeface="微软雅黑" panose="020B0503020204020204" pitchFamily="34" charset="-122"/>
                <a:ea typeface="微软雅黑" panose="020B0503020204020204" pitchFamily="34" charset="-122"/>
              </a:rPr>
              <a:t>2018/12</a:t>
            </a:r>
            <a:endParaRPr lang="zh-CN" altLang="en-US" sz="1200" b="1" dirty="0">
              <a:solidFill>
                <a:srgbClr val="002060"/>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6712077" y="969724"/>
            <a:ext cx="0" cy="3898093"/>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sp>
        <p:nvSpPr>
          <p:cNvPr id="16" name="TextBox 45"/>
          <p:cNvSpPr txBox="1"/>
          <p:nvPr/>
        </p:nvSpPr>
        <p:spPr>
          <a:xfrm>
            <a:off x="6272333" y="4898272"/>
            <a:ext cx="1104303" cy="276999"/>
          </a:xfrm>
          <a:prstGeom prst="rect">
            <a:avLst/>
          </a:prstGeom>
          <a:noFill/>
        </p:spPr>
        <p:txBody>
          <a:bodyPr wrap="square" rtlCol="0">
            <a:spAutoFit/>
          </a:bodyPr>
          <a:lstStyle/>
          <a:p>
            <a:r>
              <a:rPr lang="en-US" altLang="zh-CN" sz="1200" b="1" dirty="0">
                <a:solidFill>
                  <a:srgbClr val="002060"/>
                </a:solidFill>
                <a:latin typeface="微软雅黑" panose="020B0503020204020204" pitchFamily="34" charset="-122"/>
                <a:ea typeface="微软雅黑" panose="020B0503020204020204" pitchFamily="34" charset="-122"/>
              </a:rPr>
              <a:t>2019/12</a:t>
            </a:r>
            <a:endParaRPr lang="zh-CN" altLang="en-US" sz="1200" b="1" dirty="0">
              <a:solidFill>
                <a:srgbClr val="002060"/>
              </a:solidFill>
              <a:latin typeface="微软雅黑" panose="020B0503020204020204" pitchFamily="34" charset="-122"/>
              <a:ea typeface="微软雅黑" panose="020B0503020204020204" pitchFamily="34" charset="-122"/>
            </a:endParaRPr>
          </a:p>
        </p:txBody>
      </p:sp>
      <p:sp>
        <p:nvSpPr>
          <p:cNvPr id="17" name="TextBox 47"/>
          <p:cNvSpPr txBox="1"/>
          <p:nvPr/>
        </p:nvSpPr>
        <p:spPr>
          <a:xfrm>
            <a:off x="8100392" y="4898272"/>
            <a:ext cx="971627" cy="276999"/>
          </a:xfrm>
          <a:prstGeom prst="rect">
            <a:avLst/>
          </a:prstGeom>
          <a:noFill/>
        </p:spPr>
        <p:txBody>
          <a:bodyPr wrap="square" rtlCol="0">
            <a:spAutoFit/>
          </a:bodyPr>
          <a:lstStyle/>
          <a:p>
            <a:r>
              <a:rPr lang="en-US" altLang="zh-CN" sz="1200" b="1" dirty="0">
                <a:solidFill>
                  <a:srgbClr val="002060"/>
                </a:solidFill>
                <a:latin typeface="微软雅黑" panose="020B0503020204020204" pitchFamily="34" charset="-122"/>
                <a:ea typeface="微软雅黑" panose="020B0503020204020204" pitchFamily="34" charset="-122"/>
              </a:rPr>
              <a:t>2020/12</a:t>
            </a:r>
            <a:endParaRPr lang="zh-CN" altLang="en-US" sz="1200" b="1" dirty="0">
              <a:solidFill>
                <a:srgbClr val="002060"/>
              </a:solidFill>
              <a:latin typeface="微软雅黑" panose="020B0503020204020204" pitchFamily="34" charset="-122"/>
              <a:ea typeface="微软雅黑" panose="020B0503020204020204" pitchFamily="34" charset="-122"/>
            </a:endParaRPr>
          </a:p>
        </p:txBody>
      </p:sp>
      <p:sp>
        <p:nvSpPr>
          <p:cNvPr id="18" name="TextBox 50"/>
          <p:cNvSpPr txBox="1"/>
          <p:nvPr/>
        </p:nvSpPr>
        <p:spPr>
          <a:xfrm>
            <a:off x="251520" y="4887039"/>
            <a:ext cx="950105" cy="276999"/>
          </a:xfrm>
          <a:prstGeom prst="rect">
            <a:avLst/>
          </a:prstGeom>
          <a:noFill/>
        </p:spPr>
        <p:txBody>
          <a:bodyPr wrap="square" rtlCol="0">
            <a:spAutoFit/>
          </a:bodyPr>
          <a:lstStyle/>
          <a:p>
            <a:r>
              <a:rPr lang="en-US" altLang="zh-CN" sz="1200" b="1" dirty="0">
                <a:solidFill>
                  <a:srgbClr val="002060"/>
                </a:solidFill>
                <a:latin typeface="微软雅黑" panose="020B0503020204020204" pitchFamily="34" charset="-122"/>
                <a:ea typeface="微软雅黑" panose="020B0503020204020204" pitchFamily="34" charset="-122"/>
              </a:rPr>
              <a:t>2018/6</a:t>
            </a:r>
            <a:endParaRPr lang="zh-CN" altLang="en-US" sz="1200" b="1" dirty="0">
              <a:solidFill>
                <a:srgbClr val="002060"/>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452513" y="1659547"/>
            <a:ext cx="1745027" cy="23272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成品仓库导入</a:t>
            </a:r>
            <a:r>
              <a:rPr lang="en-US" altLang="zh-CN" sz="1200" b="1" dirty="0">
                <a:latin typeface="微软雅黑" panose="020B0503020204020204" pitchFamily="34" charset="-122"/>
                <a:ea typeface="微软雅黑" panose="020B0503020204020204" pitchFamily="34" charset="-122"/>
              </a:rPr>
              <a:t>WMS</a:t>
            </a:r>
            <a:endParaRPr lang="zh-CN" altLang="en-US" sz="1200" b="1" dirty="0">
              <a:latin typeface="微软雅黑" panose="020B0503020204020204" pitchFamily="34" charset="-122"/>
              <a:ea typeface="微软雅黑" panose="020B0503020204020204" pitchFamily="34" charset="-122"/>
            </a:endParaRPr>
          </a:p>
        </p:txBody>
      </p:sp>
      <p:sp>
        <p:nvSpPr>
          <p:cNvPr id="20" name="圆角矩形 19"/>
          <p:cNvSpPr/>
          <p:nvPr/>
        </p:nvSpPr>
        <p:spPr>
          <a:xfrm>
            <a:off x="452998" y="1332443"/>
            <a:ext cx="1744542" cy="23149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latin typeface="微软雅黑" panose="020B0503020204020204" pitchFamily="34" charset="-122"/>
                <a:ea typeface="微软雅黑" panose="020B0503020204020204" pitchFamily="34" charset="-122"/>
              </a:rPr>
              <a:t>IQC</a:t>
            </a:r>
            <a:r>
              <a:rPr lang="zh-CN" altLang="en-US" sz="1200" b="1" dirty="0">
                <a:latin typeface="微软雅黑" panose="020B0503020204020204" pitchFamily="34" charset="-122"/>
                <a:ea typeface="微软雅黑" panose="020B0503020204020204" pitchFamily="34" charset="-122"/>
              </a:rPr>
              <a:t>业务导入</a:t>
            </a:r>
          </a:p>
        </p:txBody>
      </p:sp>
      <p:cxnSp>
        <p:nvCxnSpPr>
          <p:cNvPr id="21" name="直接箭头连接符 20"/>
          <p:cNvCxnSpPr>
            <a:cxnSpLocks/>
          </p:cNvCxnSpPr>
          <p:nvPr/>
        </p:nvCxnSpPr>
        <p:spPr>
          <a:xfrm flipV="1">
            <a:off x="2279266" y="4358774"/>
            <a:ext cx="2146678" cy="13973"/>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22" name="TextBox 3"/>
          <p:cNvSpPr txBox="1"/>
          <p:nvPr/>
        </p:nvSpPr>
        <p:spPr>
          <a:xfrm>
            <a:off x="2321308" y="4409670"/>
            <a:ext cx="2007160" cy="276999"/>
          </a:xfrm>
          <a:prstGeom prst="rect">
            <a:avLst/>
          </a:prstGeom>
          <a:noFill/>
        </p:spPr>
        <p:txBody>
          <a:bodyPr wrap="square" rtlCol="0">
            <a:spAutoFit/>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样板车间</a:t>
            </a:r>
            <a:r>
              <a:rPr lang="en-US" altLang="zh-CN" sz="1200" b="1" dirty="0">
                <a:solidFill>
                  <a:srgbClr val="002060"/>
                </a:solidFill>
                <a:latin typeface="微软雅黑" panose="020B0503020204020204" pitchFamily="34" charset="-122"/>
                <a:ea typeface="微软雅黑" panose="020B0503020204020204" pitchFamily="34" charset="-122"/>
              </a:rPr>
              <a:t>MES</a:t>
            </a:r>
            <a:r>
              <a:rPr lang="zh-CN" altLang="en-US" sz="1200" b="1" dirty="0">
                <a:solidFill>
                  <a:srgbClr val="002060"/>
                </a:solidFill>
                <a:latin typeface="微软雅黑" panose="020B0503020204020204" pitchFamily="34" charset="-122"/>
                <a:ea typeface="微软雅黑" panose="020B0503020204020204" pitchFamily="34" charset="-122"/>
              </a:rPr>
              <a:t>系统导入</a:t>
            </a:r>
          </a:p>
        </p:txBody>
      </p:sp>
      <p:sp>
        <p:nvSpPr>
          <p:cNvPr id="23" name="圆角矩形 22"/>
          <p:cNvSpPr/>
          <p:nvPr/>
        </p:nvSpPr>
        <p:spPr>
          <a:xfrm>
            <a:off x="4466536" y="1316360"/>
            <a:ext cx="2193154" cy="2327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各车间现场业务展开</a:t>
            </a:r>
          </a:p>
        </p:txBody>
      </p:sp>
      <p:sp>
        <p:nvSpPr>
          <p:cNvPr id="24" name="圆角矩形 23"/>
          <p:cNvSpPr/>
          <p:nvPr/>
        </p:nvSpPr>
        <p:spPr>
          <a:xfrm>
            <a:off x="4466535" y="1001642"/>
            <a:ext cx="2183757" cy="2327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设备管理模块导入</a:t>
            </a:r>
          </a:p>
        </p:txBody>
      </p:sp>
      <p:sp>
        <p:nvSpPr>
          <p:cNvPr id="25" name="圆角矩形 24"/>
          <p:cNvSpPr/>
          <p:nvPr/>
        </p:nvSpPr>
        <p:spPr>
          <a:xfrm>
            <a:off x="4453496" y="1963013"/>
            <a:ext cx="2193697" cy="2327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设备升级改造，实现互联互通</a:t>
            </a:r>
          </a:p>
        </p:txBody>
      </p:sp>
      <p:sp>
        <p:nvSpPr>
          <p:cNvPr id="26" name="圆角矩形 25"/>
          <p:cNvSpPr/>
          <p:nvPr/>
        </p:nvSpPr>
        <p:spPr>
          <a:xfrm>
            <a:off x="4456726" y="2263571"/>
            <a:ext cx="2193696" cy="2327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综合监控系统建设</a:t>
            </a:r>
          </a:p>
        </p:txBody>
      </p:sp>
      <p:sp>
        <p:nvSpPr>
          <p:cNvPr id="27" name="圆角矩形 26"/>
          <p:cNvSpPr/>
          <p:nvPr/>
        </p:nvSpPr>
        <p:spPr>
          <a:xfrm>
            <a:off x="6749469" y="1963013"/>
            <a:ext cx="2197287" cy="23272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工艺数据分析模型建设</a:t>
            </a:r>
          </a:p>
        </p:txBody>
      </p:sp>
      <p:sp>
        <p:nvSpPr>
          <p:cNvPr id="28" name="圆角矩形 27"/>
          <p:cNvSpPr/>
          <p:nvPr/>
        </p:nvSpPr>
        <p:spPr>
          <a:xfrm>
            <a:off x="6743564" y="2273616"/>
            <a:ext cx="2217514" cy="23272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质量数据分析模型建设</a:t>
            </a:r>
          </a:p>
        </p:txBody>
      </p:sp>
      <p:sp>
        <p:nvSpPr>
          <p:cNvPr id="29" name="圆角矩形 28"/>
          <p:cNvSpPr/>
          <p:nvPr/>
        </p:nvSpPr>
        <p:spPr>
          <a:xfrm>
            <a:off x="6753040" y="2591091"/>
            <a:ext cx="2208037" cy="23272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生产数据分析模型建设</a:t>
            </a:r>
          </a:p>
        </p:txBody>
      </p:sp>
      <p:cxnSp>
        <p:nvCxnSpPr>
          <p:cNvPr id="31" name="直接箭头连接符 30"/>
          <p:cNvCxnSpPr>
            <a:cxnSpLocks/>
          </p:cNvCxnSpPr>
          <p:nvPr/>
        </p:nvCxnSpPr>
        <p:spPr>
          <a:xfrm>
            <a:off x="4453496" y="4354044"/>
            <a:ext cx="2233226" cy="18797"/>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32" name="TextBox 74"/>
          <p:cNvSpPr txBox="1"/>
          <p:nvPr/>
        </p:nvSpPr>
        <p:spPr>
          <a:xfrm>
            <a:off x="4590191" y="4363442"/>
            <a:ext cx="2007160" cy="461665"/>
          </a:xfrm>
          <a:prstGeom prst="rect">
            <a:avLst/>
          </a:prstGeom>
          <a:noFill/>
        </p:spPr>
        <p:txBody>
          <a:bodyPr wrap="square" rtlCol="0">
            <a:spAutoFit/>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系统应用各车间全面展开、设备升级改造实现互联</a:t>
            </a:r>
            <a:endParaRPr lang="en-US" altLang="zh-CN" sz="1200" b="1" dirty="0">
              <a:solidFill>
                <a:srgbClr val="002060"/>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2264845" y="2298416"/>
            <a:ext cx="2076244" cy="232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导入涉及业务流程规范 </a:t>
            </a:r>
          </a:p>
        </p:txBody>
      </p:sp>
      <p:sp>
        <p:nvSpPr>
          <p:cNvPr id="34" name="圆角矩形 33"/>
          <p:cNvSpPr/>
          <p:nvPr/>
        </p:nvSpPr>
        <p:spPr>
          <a:xfrm>
            <a:off x="6749913" y="996453"/>
            <a:ext cx="2194449" cy="23272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自动化物流体系建设</a:t>
            </a:r>
          </a:p>
        </p:txBody>
      </p:sp>
      <p:sp>
        <p:nvSpPr>
          <p:cNvPr id="36" name="圆角矩形 35"/>
          <p:cNvSpPr/>
          <p:nvPr/>
        </p:nvSpPr>
        <p:spPr>
          <a:xfrm>
            <a:off x="6749913" y="1317178"/>
            <a:ext cx="2194450" cy="23272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设备自动化能力提升</a:t>
            </a:r>
          </a:p>
        </p:txBody>
      </p:sp>
      <p:sp>
        <p:nvSpPr>
          <p:cNvPr id="37" name="圆角矩形 36"/>
          <p:cNvSpPr/>
          <p:nvPr/>
        </p:nvSpPr>
        <p:spPr>
          <a:xfrm>
            <a:off x="4453496" y="2578289"/>
            <a:ext cx="2200157" cy="2327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数据分析报表平台搭建 </a:t>
            </a:r>
          </a:p>
        </p:txBody>
      </p:sp>
      <p:sp>
        <p:nvSpPr>
          <p:cNvPr id="38" name="圆角矩形 37"/>
          <p:cNvSpPr/>
          <p:nvPr/>
        </p:nvSpPr>
        <p:spPr>
          <a:xfrm>
            <a:off x="6749469" y="1652410"/>
            <a:ext cx="2197287" cy="23272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设备自反馈控制子系统建设 </a:t>
            </a:r>
          </a:p>
        </p:txBody>
      </p:sp>
      <p:sp>
        <p:nvSpPr>
          <p:cNvPr id="39" name="圆角矩形 38"/>
          <p:cNvSpPr/>
          <p:nvPr/>
        </p:nvSpPr>
        <p:spPr>
          <a:xfrm>
            <a:off x="6756450" y="2908566"/>
            <a:ext cx="2208038" cy="23272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工艺、设备、质量大数据应用 </a:t>
            </a:r>
          </a:p>
        </p:txBody>
      </p:sp>
      <p:cxnSp>
        <p:nvCxnSpPr>
          <p:cNvPr id="40" name="直接箭头连接符 39"/>
          <p:cNvCxnSpPr>
            <a:cxnSpLocks/>
          </p:cNvCxnSpPr>
          <p:nvPr/>
        </p:nvCxnSpPr>
        <p:spPr>
          <a:xfrm flipV="1">
            <a:off x="6712076" y="4372747"/>
            <a:ext cx="2249001" cy="1"/>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41" name="TextBox 96"/>
          <p:cNvSpPr txBox="1"/>
          <p:nvPr/>
        </p:nvSpPr>
        <p:spPr>
          <a:xfrm>
            <a:off x="6824485" y="4399269"/>
            <a:ext cx="2007160" cy="472482"/>
          </a:xfrm>
          <a:prstGeom prst="rect">
            <a:avLst/>
          </a:prstGeom>
          <a:noFill/>
        </p:spPr>
        <p:txBody>
          <a:bodyPr wrap="square" rtlCol="0">
            <a:spAutoFit/>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智能化，自动化设备物联</a:t>
            </a:r>
            <a:endParaRPr lang="en-US" altLang="zh-CN" sz="1200" b="1" dirty="0">
              <a:solidFill>
                <a:srgbClr val="002060"/>
              </a:solidFill>
              <a:latin typeface="微软雅黑" panose="020B0503020204020204" pitchFamily="34" charset="-122"/>
              <a:ea typeface="微软雅黑" panose="020B0503020204020204" pitchFamily="34" charset="-122"/>
            </a:endParaRPr>
          </a:p>
          <a:p>
            <a:pPr algn="ctr"/>
            <a:r>
              <a:rPr lang="zh-CN" altLang="en-US" sz="1200" b="1" dirty="0">
                <a:solidFill>
                  <a:srgbClr val="002060"/>
                </a:solidFill>
                <a:latin typeface="微软雅黑" panose="020B0503020204020204" pitchFamily="34" charset="-122"/>
                <a:ea typeface="微软雅黑" panose="020B0503020204020204" pitchFamily="34" charset="-122"/>
              </a:rPr>
              <a:t>结合自动化建立数字工厂</a:t>
            </a:r>
          </a:p>
        </p:txBody>
      </p:sp>
      <p:sp>
        <p:nvSpPr>
          <p:cNvPr id="42" name="圆角矩形 41"/>
          <p:cNvSpPr/>
          <p:nvPr/>
        </p:nvSpPr>
        <p:spPr>
          <a:xfrm>
            <a:off x="2264845" y="2622220"/>
            <a:ext cx="2076244" cy="232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生产、质量报表电子化</a:t>
            </a:r>
          </a:p>
        </p:txBody>
      </p:sp>
      <p:sp>
        <p:nvSpPr>
          <p:cNvPr id="44" name="圆角矩形 43"/>
          <p:cNvSpPr/>
          <p:nvPr/>
        </p:nvSpPr>
        <p:spPr>
          <a:xfrm>
            <a:off x="2272343" y="2935121"/>
            <a:ext cx="2076244" cy="232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消息通知模块导入</a:t>
            </a:r>
          </a:p>
        </p:txBody>
      </p:sp>
      <p:sp>
        <p:nvSpPr>
          <p:cNvPr id="45" name="圆角矩形 44"/>
          <p:cNvSpPr/>
          <p:nvPr/>
        </p:nvSpPr>
        <p:spPr>
          <a:xfrm>
            <a:off x="4465286" y="1648295"/>
            <a:ext cx="2193696" cy="2327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计划编制优化（系统决策支持）</a:t>
            </a:r>
          </a:p>
        </p:txBody>
      </p:sp>
      <p:sp>
        <p:nvSpPr>
          <p:cNvPr id="46" name="TextBox 50">
            <a:extLst>
              <a:ext uri="{FF2B5EF4-FFF2-40B4-BE49-F238E27FC236}">
                <a16:creationId xmlns:a16="http://schemas.microsoft.com/office/drawing/2014/main" id="{7CECCAAF-FF94-435F-9DF8-02C33B997B0B}"/>
              </a:ext>
            </a:extLst>
          </p:cNvPr>
          <p:cNvSpPr txBox="1"/>
          <p:nvPr/>
        </p:nvSpPr>
        <p:spPr>
          <a:xfrm>
            <a:off x="1846255" y="4894770"/>
            <a:ext cx="950105" cy="276999"/>
          </a:xfrm>
          <a:prstGeom prst="rect">
            <a:avLst/>
          </a:prstGeom>
          <a:noFill/>
        </p:spPr>
        <p:txBody>
          <a:bodyPr wrap="square" rtlCol="0">
            <a:spAutoFit/>
          </a:bodyPr>
          <a:lstStyle/>
          <a:p>
            <a:r>
              <a:rPr lang="en-US" altLang="zh-CN" sz="1200" b="1" dirty="0">
                <a:solidFill>
                  <a:srgbClr val="002060"/>
                </a:solidFill>
                <a:latin typeface="微软雅黑" panose="020B0503020204020204" pitchFamily="34" charset="-122"/>
                <a:ea typeface="微软雅黑" panose="020B0503020204020204" pitchFamily="34" charset="-122"/>
              </a:rPr>
              <a:t>2018/9</a:t>
            </a:r>
            <a:endParaRPr lang="zh-CN" altLang="en-US" sz="1200" b="1" dirty="0">
              <a:solidFill>
                <a:srgbClr val="002060"/>
              </a:solidFill>
              <a:latin typeface="微软雅黑" panose="020B0503020204020204" pitchFamily="34" charset="-122"/>
              <a:ea typeface="微软雅黑" panose="020B0503020204020204" pitchFamily="34" charset="-122"/>
            </a:endParaRPr>
          </a:p>
        </p:txBody>
      </p:sp>
      <p:cxnSp>
        <p:nvCxnSpPr>
          <p:cNvPr id="47" name="直接箭头连接符 46">
            <a:extLst>
              <a:ext uri="{FF2B5EF4-FFF2-40B4-BE49-F238E27FC236}">
                <a16:creationId xmlns:a16="http://schemas.microsoft.com/office/drawing/2014/main" id="{811F7A81-952A-4F12-81C6-0A2AB50C80D1}"/>
              </a:ext>
            </a:extLst>
          </p:cNvPr>
          <p:cNvCxnSpPr>
            <a:cxnSpLocks/>
          </p:cNvCxnSpPr>
          <p:nvPr/>
        </p:nvCxnSpPr>
        <p:spPr>
          <a:xfrm flipV="1">
            <a:off x="414767" y="4384223"/>
            <a:ext cx="1782773" cy="1"/>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48" name="圆角矩形 19">
            <a:extLst>
              <a:ext uri="{FF2B5EF4-FFF2-40B4-BE49-F238E27FC236}">
                <a16:creationId xmlns:a16="http://schemas.microsoft.com/office/drawing/2014/main" id="{036E6683-B8E0-4036-8D50-D299A306E2F4}"/>
              </a:ext>
            </a:extLst>
          </p:cNvPr>
          <p:cNvSpPr/>
          <p:nvPr/>
        </p:nvSpPr>
        <p:spPr>
          <a:xfrm>
            <a:off x="443900" y="1013526"/>
            <a:ext cx="1744542" cy="23149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材料仓库导入</a:t>
            </a:r>
            <a:r>
              <a:rPr lang="en-US" altLang="zh-CN" sz="1200" b="1" dirty="0">
                <a:latin typeface="微软雅黑" panose="020B0503020204020204" pitchFamily="34" charset="-122"/>
                <a:ea typeface="微软雅黑" panose="020B0503020204020204" pitchFamily="34" charset="-122"/>
              </a:rPr>
              <a:t>WMS</a:t>
            </a:r>
            <a:endParaRPr lang="zh-CN" altLang="en-US" sz="1200" b="1" dirty="0">
              <a:latin typeface="微软雅黑" panose="020B0503020204020204" pitchFamily="34" charset="-122"/>
              <a:ea typeface="微软雅黑" panose="020B0503020204020204" pitchFamily="34" charset="-122"/>
            </a:endParaRPr>
          </a:p>
        </p:txBody>
      </p:sp>
      <p:sp>
        <p:nvSpPr>
          <p:cNvPr id="49" name="圆角矩形 18">
            <a:extLst>
              <a:ext uri="{FF2B5EF4-FFF2-40B4-BE49-F238E27FC236}">
                <a16:creationId xmlns:a16="http://schemas.microsoft.com/office/drawing/2014/main" id="{289BAD29-594F-4A07-A224-A262ADD17C57}"/>
              </a:ext>
            </a:extLst>
          </p:cNvPr>
          <p:cNvSpPr/>
          <p:nvPr/>
        </p:nvSpPr>
        <p:spPr>
          <a:xfrm>
            <a:off x="450978" y="1973256"/>
            <a:ext cx="1745027" cy="23272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仓储、物流报表电子化</a:t>
            </a:r>
          </a:p>
        </p:txBody>
      </p:sp>
      <p:sp>
        <p:nvSpPr>
          <p:cNvPr id="50" name="圆角矩形 32">
            <a:extLst>
              <a:ext uri="{FF2B5EF4-FFF2-40B4-BE49-F238E27FC236}">
                <a16:creationId xmlns:a16="http://schemas.microsoft.com/office/drawing/2014/main" id="{F643E3DC-9EC0-4C33-8B34-F1A1F256F51B}"/>
              </a:ext>
            </a:extLst>
          </p:cNvPr>
          <p:cNvSpPr/>
          <p:nvPr/>
        </p:nvSpPr>
        <p:spPr>
          <a:xfrm>
            <a:off x="462902" y="2297576"/>
            <a:ext cx="1730475" cy="23272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导入涉及业务流程规范 </a:t>
            </a:r>
          </a:p>
        </p:txBody>
      </p:sp>
      <p:sp>
        <p:nvSpPr>
          <p:cNvPr id="51" name="圆角矩形 18">
            <a:extLst>
              <a:ext uri="{FF2B5EF4-FFF2-40B4-BE49-F238E27FC236}">
                <a16:creationId xmlns:a16="http://schemas.microsoft.com/office/drawing/2014/main" id="{66A1201C-E17F-446D-86EE-1947BB726574}"/>
              </a:ext>
            </a:extLst>
          </p:cNvPr>
          <p:cNvSpPr/>
          <p:nvPr/>
        </p:nvSpPr>
        <p:spPr>
          <a:xfrm>
            <a:off x="462413" y="2632308"/>
            <a:ext cx="1745027" cy="23272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latin typeface="微软雅黑" panose="020B0503020204020204" pitchFamily="34" charset="-122"/>
                <a:ea typeface="微软雅黑" panose="020B0503020204020204" pitchFamily="34" charset="-122"/>
              </a:rPr>
              <a:t>建立协同门户</a:t>
            </a:r>
          </a:p>
        </p:txBody>
      </p:sp>
      <p:sp>
        <p:nvSpPr>
          <p:cNvPr id="52" name="TextBox 3">
            <a:extLst>
              <a:ext uri="{FF2B5EF4-FFF2-40B4-BE49-F238E27FC236}">
                <a16:creationId xmlns:a16="http://schemas.microsoft.com/office/drawing/2014/main" id="{08089C7E-B9DB-44FE-BC2C-DBC259C82A08}"/>
              </a:ext>
            </a:extLst>
          </p:cNvPr>
          <p:cNvSpPr txBox="1"/>
          <p:nvPr/>
        </p:nvSpPr>
        <p:spPr>
          <a:xfrm>
            <a:off x="312355" y="4487341"/>
            <a:ext cx="2007160" cy="276999"/>
          </a:xfrm>
          <a:prstGeom prst="rect">
            <a:avLst/>
          </a:prstGeom>
          <a:noFill/>
        </p:spPr>
        <p:txBody>
          <a:bodyPr wrap="square" rtlCol="0">
            <a:spAutoFit/>
          </a:bodyPr>
          <a:lstStyle/>
          <a:p>
            <a:pPr algn="ctr"/>
            <a:r>
              <a:rPr lang="en-US" altLang="zh-CN" sz="1200" b="1" dirty="0">
                <a:solidFill>
                  <a:srgbClr val="002060"/>
                </a:solidFill>
                <a:latin typeface="微软雅黑" panose="020B0503020204020204" pitchFamily="34" charset="-122"/>
                <a:ea typeface="微软雅黑" panose="020B0503020204020204" pitchFamily="34" charset="-122"/>
              </a:rPr>
              <a:t>WMS</a:t>
            </a:r>
            <a:r>
              <a:rPr lang="zh-CN" altLang="en-US" sz="1200" b="1" dirty="0">
                <a:solidFill>
                  <a:srgbClr val="002060"/>
                </a:solidFill>
                <a:latin typeface="微软雅黑" panose="020B0503020204020204" pitchFamily="34" charset="-122"/>
                <a:ea typeface="微软雅黑" panose="020B0503020204020204" pitchFamily="34" charset="-122"/>
              </a:rPr>
              <a:t>系统导入</a:t>
            </a:r>
          </a:p>
        </p:txBody>
      </p:sp>
    </p:spTree>
    <p:extLst>
      <p:ext uri="{BB962C8B-B14F-4D97-AF65-F5344CB8AC3E}">
        <p14:creationId xmlns:p14="http://schemas.microsoft.com/office/powerpoint/2010/main" val="1631770760"/>
      </p:ext>
    </p:extLst>
  </p:cSld>
  <p:clrMapOvr>
    <a:masterClrMapping/>
  </p:clrMapOvr>
  <p:transition spd="slow" advTm="11000">
    <p:cover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FB9F6-EB69-4C19-833F-C2BF6D19C8D8}"/>
              </a:ext>
            </a:extLst>
          </p:cNvPr>
          <p:cNvSpPr>
            <a:spLocks noGrp="1"/>
          </p:cNvSpPr>
          <p:nvPr>
            <p:ph type="title"/>
          </p:nvPr>
        </p:nvSpPr>
        <p:spPr/>
        <p:txBody>
          <a:bodyPr/>
          <a:lstStyle/>
          <a:p>
            <a:r>
              <a:rPr lang="zh-CN" altLang="en-US" sz="2000" dirty="0"/>
              <a:t>项目实施进程</a:t>
            </a:r>
          </a:p>
        </p:txBody>
      </p:sp>
      <p:sp>
        <p:nvSpPr>
          <p:cNvPr id="3" name="文本框 2">
            <a:extLst>
              <a:ext uri="{FF2B5EF4-FFF2-40B4-BE49-F238E27FC236}">
                <a16:creationId xmlns:a16="http://schemas.microsoft.com/office/drawing/2014/main" id="{9FF809AD-4E69-49FC-AECD-B47D3E887C39}"/>
              </a:ext>
            </a:extLst>
          </p:cNvPr>
          <p:cNvSpPr txBox="1"/>
          <p:nvPr/>
        </p:nvSpPr>
        <p:spPr>
          <a:xfrm>
            <a:off x="926995" y="924162"/>
            <a:ext cx="7632848" cy="1156855"/>
          </a:xfrm>
          <a:prstGeom prst="rect">
            <a:avLst/>
          </a:prstGeom>
          <a:noFill/>
        </p:spPr>
        <p:txBody>
          <a:bodyPr wrap="square" rtlCol="0">
            <a:spAutoFit/>
          </a:bodyPr>
          <a:lstStyle/>
          <a:p>
            <a:pPr>
              <a:lnSpc>
                <a:spcPct val="150000"/>
              </a:lnSpc>
            </a:pPr>
            <a:r>
              <a:rPr lang="de-DE" altLang="zh-CN" sz="1600" dirty="0">
                <a:latin typeface="+mn-ea"/>
              </a:rPr>
              <a:t>为确保项目实施的顺利进行必须建立项目组这样的项目管理机构。</a:t>
            </a:r>
            <a:endParaRPr lang="zh-CN" altLang="zh-CN" sz="1600" dirty="0">
              <a:latin typeface="+mn-ea"/>
            </a:endParaRPr>
          </a:p>
          <a:p>
            <a:pPr>
              <a:lnSpc>
                <a:spcPct val="150000"/>
              </a:lnSpc>
            </a:pPr>
            <a:r>
              <a:rPr lang="de-DE" altLang="zh-CN" sz="1600" dirty="0">
                <a:latin typeface="+mn-ea"/>
              </a:rPr>
              <a:t>通过建立项目组并明确每个成员的责任，能够加强项目进度的调度、协调能力，保证项目的均衡发展，实现项目整体的动态平衡。</a:t>
            </a:r>
            <a:endParaRPr lang="zh-CN" altLang="zh-CN" sz="1600" dirty="0">
              <a:latin typeface="+mn-ea"/>
            </a:endParaRPr>
          </a:p>
        </p:txBody>
      </p:sp>
      <p:pic>
        <p:nvPicPr>
          <p:cNvPr id="4" name="图片 3">
            <a:extLst>
              <a:ext uri="{FF2B5EF4-FFF2-40B4-BE49-F238E27FC236}">
                <a16:creationId xmlns:a16="http://schemas.microsoft.com/office/drawing/2014/main" id="{0FF6BE63-626E-4BF8-9EEA-79CE05864D5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70226" y="2211710"/>
            <a:ext cx="6986150" cy="2808312"/>
          </a:xfrm>
          <a:prstGeom prst="rect">
            <a:avLst/>
          </a:prstGeom>
          <a:noFill/>
          <a:ln>
            <a:noFill/>
          </a:ln>
        </p:spPr>
      </p:pic>
    </p:spTree>
    <p:extLst>
      <p:ext uri="{BB962C8B-B14F-4D97-AF65-F5344CB8AC3E}">
        <p14:creationId xmlns:p14="http://schemas.microsoft.com/office/powerpoint/2010/main" val="762457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4230803" y="1419622"/>
            <a:ext cx="1440000" cy="1440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810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 name="TextBox 18"/>
          <p:cNvSpPr txBox="1"/>
          <p:nvPr/>
        </p:nvSpPr>
        <p:spPr>
          <a:xfrm>
            <a:off x="4503450" y="1712705"/>
            <a:ext cx="894813" cy="948895"/>
          </a:xfrm>
          <a:prstGeom prst="rect">
            <a:avLst/>
          </a:prstGeom>
          <a:noFill/>
        </p:spPr>
        <p:txBody>
          <a:bodyPr wrap="square" lIns="101522" tIns="50759" rIns="101522" bIns="50759" rtlCol="0">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r>
              <a:rPr lang="zh-CN" altLang="en-US" sz="5500" dirty="0">
                <a:solidFill>
                  <a:srgbClr val="0089E1"/>
                </a:solidFill>
              </a:rPr>
              <a:t>聆</a:t>
            </a:r>
          </a:p>
        </p:txBody>
      </p:sp>
      <p:sp>
        <p:nvSpPr>
          <p:cNvPr id="21" name="椭圆 20"/>
          <p:cNvSpPr/>
          <p:nvPr/>
        </p:nvSpPr>
        <p:spPr bwMode="auto">
          <a:xfrm>
            <a:off x="5557153" y="1958493"/>
            <a:ext cx="1440000" cy="1440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810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 name="TextBox 21"/>
          <p:cNvSpPr txBox="1"/>
          <p:nvPr/>
        </p:nvSpPr>
        <p:spPr>
          <a:xfrm>
            <a:off x="5829805" y="2251582"/>
            <a:ext cx="894813" cy="948895"/>
          </a:xfrm>
          <a:prstGeom prst="rect">
            <a:avLst/>
          </a:prstGeom>
          <a:noFill/>
        </p:spPr>
        <p:txBody>
          <a:bodyPr wrap="square" lIns="101522" tIns="50759" rIns="101522" bIns="50759" rtlCol="0">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r>
              <a:rPr lang="zh-CN" altLang="en-US" sz="5500" dirty="0">
                <a:solidFill>
                  <a:srgbClr val="0089E1"/>
                </a:solidFill>
              </a:rPr>
              <a:t>听</a:t>
            </a:r>
          </a:p>
        </p:txBody>
      </p:sp>
      <p:sp>
        <p:nvSpPr>
          <p:cNvPr id="15" name="椭圆 14"/>
          <p:cNvSpPr/>
          <p:nvPr/>
        </p:nvSpPr>
        <p:spPr bwMode="auto">
          <a:xfrm>
            <a:off x="3335465" y="2351453"/>
            <a:ext cx="1440000" cy="1440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810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 name="TextBox 15"/>
          <p:cNvSpPr txBox="1"/>
          <p:nvPr/>
        </p:nvSpPr>
        <p:spPr>
          <a:xfrm>
            <a:off x="3608117" y="2644505"/>
            <a:ext cx="894813" cy="948895"/>
          </a:xfrm>
          <a:prstGeom prst="rect">
            <a:avLst/>
          </a:prstGeom>
          <a:noFill/>
        </p:spPr>
        <p:txBody>
          <a:bodyPr wrap="square" lIns="101522" tIns="50759" rIns="101522" bIns="50759" rtlCol="0">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r>
              <a:rPr lang="zh-CN" altLang="en-US" sz="5500" dirty="0">
                <a:solidFill>
                  <a:srgbClr val="0089E1"/>
                </a:solidFill>
              </a:rPr>
              <a:t>谢</a:t>
            </a:r>
          </a:p>
        </p:txBody>
      </p:sp>
      <p:sp>
        <p:nvSpPr>
          <p:cNvPr id="3" name="椭圆 2"/>
          <p:cNvSpPr/>
          <p:nvPr/>
        </p:nvSpPr>
        <p:spPr bwMode="auto">
          <a:xfrm>
            <a:off x="2219894" y="1635842"/>
            <a:ext cx="1440000" cy="1440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810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4" name="TextBox 3"/>
          <p:cNvSpPr txBox="1"/>
          <p:nvPr/>
        </p:nvSpPr>
        <p:spPr>
          <a:xfrm>
            <a:off x="2501511" y="1928887"/>
            <a:ext cx="894813" cy="948895"/>
          </a:xfrm>
          <a:prstGeom prst="rect">
            <a:avLst/>
          </a:prstGeom>
          <a:noFill/>
          <a:ln w="22225">
            <a:noFill/>
          </a:ln>
        </p:spPr>
        <p:txBody>
          <a:bodyPr wrap="square" lIns="101522" tIns="50759" rIns="101522" bIns="50759" rtlCol="0">
            <a:spAutoFit/>
          </a:bodyPr>
          <a:lstStyle/>
          <a:p>
            <a:pPr algn="ctr"/>
            <a:r>
              <a:rPr lang="zh-CN" altLang="en-US" sz="5500" b="1" dirty="0">
                <a:solidFill>
                  <a:srgbClr val="0089E1"/>
                </a:solidFill>
                <a:effectLst>
                  <a:innerShdw blurRad="50800" dist="63500" dir="18900000">
                    <a:prstClr val="black">
                      <a:alpha val="30000"/>
                    </a:prstClr>
                  </a:innerShdw>
                </a:effectLst>
                <a:latin typeface="Impact" panose="020B0806030902050204" pitchFamily="34" charset="0"/>
                <a:cs typeface="Aharoni" panose="02010803020104030203" pitchFamily="2" charset="-79"/>
              </a:rPr>
              <a:t>谢</a:t>
            </a:r>
            <a:endParaRPr lang="zh-CN" altLang="en-US" sz="5000" b="1" dirty="0">
              <a:solidFill>
                <a:srgbClr val="0089E1"/>
              </a:solidFill>
              <a:effectLst>
                <a:innerShdw blurRad="50800" dist="63500" dir="18900000">
                  <a:prstClr val="black">
                    <a:alpha val="30000"/>
                  </a:prstClr>
                </a:innerShdw>
              </a:effectLst>
              <a:latin typeface="Impact" panose="020B0806030902050204" pitchFamily="34" charset="0"/>
              <a:cs typeface="Aharoni" panose="02010803020104030203" pitchFamily="2" charset="-79"/>
            </a:endParaRPr>
          </a:p>
        </p:txBody>
      </p:sp>
      <p:sp>
        <p:nvSpPr>
          <p:cNvPr id="23" name="MH_Other_4"/>
          <p:cNvSpPr/>
          <p:nvPr>
            <p:custDataLst>
              <p:tags r:id="rId1"/>
            </p:custDataLst>
          </p:nvPr>
        </p:nvSpPr>
        <p:spPr>
          <a:xfrm>
            <a:off x="6517528" y="3551487"/>
            <a:ext cx="432000" cy="43200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4" name="MH_Other_4"/>
          <p:cNvSpPr/>
          <p:nvPr>
            <p:custDataLst>
              <p:tags r:id="rId2"/>
            </p:custDataLst>
          </p:nvPr>
        </p:nvSpPr>
        <p:spPr>
          <a:xfrm>
            <a:off x="2394255" y="3418413"/>
            <a:ext cx="269512" cy="266399"/>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5" name="MH_Other_4"/>
          <p:cNvSpPr/>
          <p:nvPr>
            <p:custDataLst>
              <p:tags r:id="rId3"/>
            </p:custDataLst>
          </p:nvPr>
        </p:nvSpPr>
        <p:spPr>
          <a:xfrm>
            <a:off x="7615243" y="1571064"/>
            <a:ext cx="576000" cy="576000"/>
          </a:xfrm>
          <a:prstGeom prst="ellipse">
            <a:avLst/>
          </a:prstGeom>
          <a:gradFill flip="none" rotWithShape="1">
            <a:gsLst>
              <a:gs pos="100000">
                <a:srgbClr val="0089E1"/>
              </a:gs>
              <a:gs pos="0">
                <a:srgbClr val="0070C0"/>
              </a:gs>
            </a:gsLst>
            <a:lin ang="8100000" scaled="0"/>
            <a:tileRect/>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srgbClr val="0089E1"/>
              </a:solidFill>
              <a:sym typeface="+mn-lt"/>
            </a:endParaRPr>
          </a:p>
        </p:txBody>
      </p:sp>
      <p:sp>
        <p:nvSpPr>
          <p:cNvPr id="26" name="MH_Other_4"/>
          <p:cNvSpPr/>
          <p:nvPr>
            <p:custDataLst>
              <p:tags r:id="rId4"/>
            </p:custDataLst>
          </p:nvPr>
        </p:nvSpPr>
        <p:spPr>
          <a:xfrm>
            <a:off x="702475" y="2495417"/>
            <a:ext cx="576000" cy="576000"/>
          </a:xfrm>
          <a:prstGeom prst="ellipse">
            <a:avLst/>
          </a:prstGeom>
          <a:gradFill flip="none" rotWithShape="1">
            <a:gsLst>
              <a:gs pos="100000">
                <a:srgbClr val="0089E1"/>
              </a:gs>
              <a:gs pos="0">
                <a:srgbClr val="0070C0"/>
              </a:gs>
            </a:gsLst>
            <a:lin ang="8100000" scaled="0"/>
            <a:tileRect/>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srgbClr val="0089E1"/>
              </a:solidFill>
              <a:sym typeface="+mn-lt"/>
            </a:endParaRPr>
          </a:p>
        </p:txBody>
      </p:sp>
      <p:sp>
        <p:nvSpPr>
          <p:cNvPr id="27" name="MH_Other_4"/>
          <p:cNvSpPr/>
          <p:nvPr>
            <p:custDataLst>
              <p:tags r:id="rId5"/>
            </p:custDataLst>
          </p:nvPr>
        </p:nvSpPr>
        <p:spPr>
          <a:xfrm>
            <a:off x="1422555" y="3172249"/>
            <a:ext cx="355390" cy="35128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8" name="MH_Other_4"/>
          <p:cNvSpPr/>
          <p:nvPr>
            <p:custDataLst>
              <p:tags r:id="rId6"/>
            </p:custDataLst>
          </p:nvPr>
        </p:nvSpPr>
        <p:spPr>
          <a:xfrm>
            <a:off x="6131800" y="1290930"/>
            <a:ext cx="288000" cy="28800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9" name="MH_Other_4"/>
          <p:cNvSpPr/>
          <p:nvPr>
            <p:custDataLst>
              <p:tags r:id="rId7"/>
            </p:custDataLst>
          </p:nvPr>
        </p:nvSpPr>
        <p:spPr>
          <a:xfrm>
            <a:off x="2412202" y="1117008"/>
            <a:ext cx="351847" cy="347783"/>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0" name="MH_Other_4"/>
          <p:cNvSpPr/>
          <p:nvPr>
            <p:custDataLst>
              <p:tags r:id="rId8"/>
            </p:custDataLst>
          </p:nvPr>
        </p:nvSpPr>
        <p:spPr>
          <a:xfrm>
            <a:off x="5099198" y="3250451"/>
            <a:ext cx="234000" cy="231297"/>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1" name="MH_Other_4"/>
          <p:cNvSpPr/>
          <p:nvPr>
            <p:custDataLst>
              <p:tags r:id="rId9"/>
            </p:custDataLst>
          </p:nvPr>
        </p:nvSpPr>
        <p:spPr>
          <a:xfrm>
            <a:off x="7255043" y="3324842"/>
            <a:ext cx="360000" cy="360000"/>
          </a:xfrm>
          <a:prstGeom prst="ellipse">
            <a:avLst/>
          </a:prstGeom>
          <a:gradFill flip="none" rotWithShape="1">
            <a:gsLst>
              <a:gs pos="100000">
                <a:srgbClr val="0089E1"/>
              </a:gs>
              <a:gs pos="0">
                <a:srgbClr val="0070C0"/>
              </a:gs>
            </a:gsLst>
            <a:lin ang="8100000" scaled="0"/>
            <a:tileRect/>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srgbClr val="0089E1"/>
              </a:solidFill>
              <a:sym typeface="+mn-lt"/>
            </a:endParaRPr>
          </a:p>
        </p:txBody>
      </p:sp>
      <p:sp>
        <p:nvSpPr>
          <p:cNvPr id="32" name="MH_Other_4"/>
          <p:cNvSpPr/>
          <p:nvPr>
            <p:custDataLst>
              <p:tags r:id="rId10"/>
            </p:custDataLst>
          </p:nvPr>
        </p:nvSpPr>
        <p:spPr>
          <a:xfrm>
            <a:off x="1467159" y="1927496"/>
            <a:ext cx="324000" cy="324000"/>
          </a:xfrm>
          <a:prstGeom prst="ellipse">
            <a:avLst/>
          </a:prstGeom>
          <a:solidFill>
            <a:schemeClr val="accent2"/>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3" name="MH_Other_4"/>
          <p:cNvSpPr/>
          <p:nvPr>
            <p:custDataLst>
              <p:tags r:id="rId11"/>
            </p:custDataLst>
          </p:nvPr>
        </p:nvSpPr>
        <p:spPr>
          <a:xfrm>
            <a:off x="3493764" y="1571064"/>
            <a:ext cx="288000" cy="288000"/>
          </a:xfrm>
          <a:prstGeom prst="ellipse">
            <a:avLst/>
          </a:prstGeom>
          <a:solidFill>
            <a:schemeClr val="accent2"/>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4" name="MH_Other_4"/>
          <p:cNvSpPr/>
          <p:nvPr>
            <p:custDataLst>
              <p:tags r:id="rId12"/>
            </p:custDataLst>
          </p:nvPr>
        </p:nvSpPr>
        <p:spPr>
          <a:xfrm>
            <a:off x="5673938" y="3524459"/>
            <a:ext cx="200773" cy="200773"/>
          </a:xfrm>
          <a:prstGeom prst="ellipse">
            <a:avLst/>
          </a:prstGeom>
          <a:solidFill>
            <a:schemeClr val="accent2"/>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5" name="MH_Other_4"/>
          <p:cNvSpPr/>
          <p:nvPr>
            <p:custDataLst>
              <p:tags r:id="rId13"/>
            </p:custDataLst>
          </p:nvPr>
        </p:nvSpPr>
        <p:spPr>
          <a:xfrm>
            <a:off x="5129909" y="1059618"/>
            <a:ext cx="216000" cy="216000"/>
          </a:xfrm>
          <a:prstGeom prst="ellipse">
            <a:avLst/>
          </a:prstGeom>
          <a:gradFill flip="none" rotWithShape="1">
            <a:gsLst>
              <a:gs pos="100000">
                <a:srgbClr val="0089E1"/>
              </a:gs>
              <a:gs pos="0">
                <a:srgbClr val="0070C0"/>
              </a:gs>
            </a:gsLst>
            <a:lin ang="8100000" scaled="0"/>
            <a:tileRect/>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srgbClr val="0089E1"/>
              </a:solidFill>
              <a:sym typeface="+mn-lt"/>
            </a:endParaRPr>
          </a:p>
        </p:txBody>
      </p:sp>
      <p:sp>
        <p:nvSpPr>
          <p:cNvPr id="36" name="MH_Other_4"/>
          <p:cNvSpPr/>
          <p:nvPr>
            <p:custDataLst>
              <p:tags r:id="rId14"/>
            </p:custDataLst>
          </p:nvPr>
        </p:nvSpPr>
        <p:spPr>
          <a:xfrm>
            <a:off x="3062934" y="3366062"/>
            <a:ext cx="180000" cy="180000"/>
          </a:xfrm>
          <a:prstGeom prst="ellipse">
            <a:avLst/>
          </a:prstGeom>
          <a:gradFill flip="none" rotWithShape="1">
            <a:gsLst>
              <a:gs pos="100000">
                <a:srgbClr val="0089E1"/>
              </a:gs>
              <a:gs pos="0">
                <a:srgbClr val="0070C0"/>
              </a:gs>
            </a:gsLst>
            <a:lin ang="8100000" scaled="0"/>
            <a:tileRect/>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srgbClr val="0089E1"/>
              </a:solidFill>
              <a:sym typeface="+mn-lt"/>
            </a:endParaRPr>
          </a:p>
        </p:txBody>
      </p:sp>
      <p:sp>
        <p:nvSpPr>
          <p:cNvPr id="37" name="MH_Other_4"/>
          <p:cNvSpPr/>
          <p:nvPr>
            <p:custDataLst>
              <p:tags r:id="rId15"/>
            </p:custDataLst>
          </p:nvPr>
        </p:nvSpPr>
        <p:spPr>
          <a:xfrm>
            <a:off x="7363044" y="2495417"/>
            <a:ext cx="144000" cy="144000"/>
          </a:xfrm>
          <a:prstGeom prst="ellipse">
            <a:avLst/>
          </a:prstGeom>
          <a:solidFill>
            <a:schemeClr val="accent2"/>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8" name="MH_Other_4"/>
          <p:cNvSpPr/>
          <p:nvPr>
            <p:custDataLst>
              <p:tags r:id="rId16"/>
            </p:custDataLst>
          </p:nvPr>
        </p:nvSpPr>
        <p:spPr>
          <a:xfrm>
            <a:off x="4521560" y="3713898"/>
            <a:ext cx="252000" cy="252000"/>
          </a:xfrm>
          <a:prstGeom prst="ellipse">
            <a:avLst/>
          </a:prstGeom>
          <a:gradFill flip="none" rotWithShape="1">
            <a:gsLst>
              <a:gs pos="100000">
                <a:srgbClr val="0089E1"/>
              </a:gs>
              <a:gs pos="0">
                <a:srgbClr val="0070C0"/>
              </a:gs>
            </a:gsLst>
            <a:lin ang="8100000" scaled="0"/>
            <a:tileRect/>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srgbClr val="0089E1"/>
              </a:solidFill>
              <a:sym typeface="+mn-lt"/>
            </a:endParaRPr>
          </a:p>
        </p:txBody>
      </p:sp>
      <p:sp>
        <p:nvSpPr>
          <p:cNvPr id="2" name="文本框 1">
            <a:extLst>
              <a:ext uri="{FF2B5EF4-FFF2-40B4-BE49-F238E27FC236}">
                <a16:creationId xmlns:a16="http://schemas.microsoft.com/office/drawing/2014/main" id="{39F736BB-AAE6-446D-982F-1CED076888F2}"/>
              </a:ext>
            </a:extLst>
          </p:cNvPr>
          <p:cNvSpPr txBox="1"/>
          <p:nvPr/>
        </p:nvSpPr>
        <p:spPr>
          <a:xfrm>
            <a:off x="6091989" y="4314661"/>
            <a:ext cx="2686108" cy="523220"/>
          </a:xfrm>
          <a:prstGeom prst="rect">
            <a:avLst/>
          </a:prstGeom>
          <a:noFill/>
        </p:spPr>
        <p:txBody>
          <a:bodyPr wrap="square" rtlCol="0">
            <a:spAutoFit/>
          </a:bodyPr>
          <a:lstStyle/>
          <a:p>
            <a:r>
              <a:rPr lang="de-DE" altLang="zh-CN" sz="1400" dirty="0">
                <a:latin typeface="+mn-ea"/>
              </a:rPr>
              <a:t>上海巴陆信息科技有限公司</a:t>
            </a:r>
            <a:endParaRPr lang="zh-CN" altLang="zh-CN" sz="1400" dirty="0">
              <a:latin typeface="+mn-ea"/>
            </a:endParaRPr>
          </a:p>
          <a:p>
            <a:r>
              <a:rPr lang="de-DE" altLang="zh-CN" sz="1400" dirty="0">
                <a:latin typeface="+mn-ea"/>
              </a:rPr>
              <a:t>网站：</a:t>
            </a:r>
            <a:r>
              <a:rPr lang="en-GB" altLang="zh-CN" sz="1400" dirty="0">
                <a:latin typeface="+mn-ea"/>
              </a:rPr>
              <a:t>http:/www.blossim.cn</a:t>
            </a:r>
            <a:endParaRPr lang="zh-CN" altLang="en-US" sz="1400" dirty="0">
              <a:latin typeface="+mn-ea"/>
            </a:endParaRPr>
          </a:p>
        </p:txBody>
      </p:sp>
    </p:spTree>
    <p:extLst>
      <p:ext uri="{BB962C8B-B14F-4D97-AF65-F5344CB8AC3E}">
        <p14:creationId xmlns:p14="http://schemas.microsoft.com/office/powerpoint/2010/main" val="4024658877"/>
      </p:ext>
    </p:extLst>
  </p:cSld>
  <p:clrMapOvr>
    <a:masterClrMapping/>
  </p:clrMapOvr>
  <mc:AlternateContent xmlns:mc="http://schemas.openxmlformats.org/markup-compatibility/2006" xmlns:p14="http://schemas.microsoft.com/office/powerpoint/2010/main">
    <mc:Choice Requires="p14">
      <p:transition spd="slow" advTm="7000">
        <p14:vortex dir="u"/>
      </p:transition>
    </mc:Choice>
    <mc:Fallback xmlns="">
      <p:transition spd="slow" advTm="7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19AA40-BEA0-44ED-9106-C32861786DA2}"/>
              </a:ext>
            </a:extLst>
          </p:cNvPr>
          <p:cNvSpPr>
            <a:spLocks noGrp="1"/>
          </p:cNvSpPr>
          <p:nvPr>
            <p:ph type="title"/>
          </p:nvPr>
        </p:nvSpPr>
        <p:spPr/>
        <p:txBody>
          <a:bodyPr/>
          <a:lstStyle/>
          <a:p>
            <a:r>
              <a:rPr lang="zh-CN" altLang="en-US" sz="2000" dirty="0"/>
              <a:t>全球智能制造行业的发展趋势</a:t>
            </a:r>
          </a:p>
        </p:txBody>
      </p:sp>
      <p:grpSp>
        <p:nvGrpSpPr>
          <p:cNvPr id="3" name="Group 4">
            <a:extLst>
              <a:ext uri="{FF2B5EF4-FFF2-40B4-BE49-F238E27FC236}">
                <a16:creationId xmlns:a16="http://schemas.microsoft.com/office/drawing/2014/main" id="{C7F60E71-D1E3-4A9D-9C93-2CA700AC58A5}"/>
              </a:ext>
            </a:extLst>
          </p:cNvPr>
          <p:cNvGrpSpPr>
            <a:grpSpLocks/>
          </p:cNvGrpSpPr>
          <p:nvPr/>
        </p:nvGrpSpPr>
        <p:grpSpPr bwMode="auto">
          <a:xfrm>
            <a:off x="6040438" y="922338"/>
            <a:ext cx="2347912" cy="3692525"/>
            <a:chOff x="6039749" y="922196"/>
            <a:chExt cx="2348675" cy="3692229"/>
          </a:xfrm>
        </p:grpSpPr>
        <p:sp>
          <p:nvSpPr>
            <p:cNvPr id="4" name="圆角矩形 3">
              <a:extLst>
                <a:ext uri="{FF2B5EF4-FFF2-40B4-BE49-F238E27FC236}">
                  <a16:creationId xmlns:a16="http://schemas.microsoft.com/office/drawing/2014/main" id="{F637EF2E-4A87-4588-8054-642712811ECC}"/>
                </a:ext>
              </a:extLst>
            </p:cNvPr>
            <p:cNvSpPr/>
            <p:nvPr/>
          </p:nvSpPr>
          <p:spPr>
            <a:xfrm>
              <a:off x="6039749" y="922196"/>
              <a:ext cx="2348675" cy="3500156"/>
            </a:xfrm>
            <a:prstGeom prst="roundRect">
              <a:avLst>
                <a:gd name="adj" fmla="val 441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defPPr>
                <a:defRPr lang="zh-CN">
                  <a:solidFill>
                    <a:schemeClr val="lt1"/>
                  </a:solidFill>
                </a:defRPr>
              </a:defPPr>
              <a:lvl1pPr marL="0" algn="l" defTabSz="1023620" rtl="0" eaLnBrk="1" latinLnBrk="0" hangingPunct="1">
                <a:defRPr sz="2000" kern="1200">
                  <a:solidFill>
                    <a:schemeClr val="lt1"/>
                  </a:solidFill>
                  <a:latin typeface="+mn-lt"/>
                  <a:ea typeface="+mn-ea"/>
                  <a:cs typeface="+mn-cs"/>
                </a:defRPr>
              </a:lvl1pPr>
              <a:lvl2pPr marL="511810" algn="l" defTabSz="1023620" rtl="0" eaLnBrk="1" latinLnBrk="0" hangingPunct="1">
                <a:defRPr sz="2000" kern="1200">
                  <a:solidFill>
                    <a:schemeClr val="lt1"/>
                  </a:solidFill>
                  <a:latin typeface="+mn-lt"/>
                  <a:ea typeface="+mn-ea"/>
                  <a:cs typeface="+mn-cs"/>
                </a:defRPr>
              </a:lvl2pPr>
              <a:lvl3pPr marL="1024255" algn="l" defTabSz="1023620" rtl="0" eaLnBrk="1" latinLnBrk="0" hangingPunct="1">
                <a:defRPr sz="2000" kern="1200">
                  <a:solidFill>
                    <a:schemeClr val="lt1"/>
                  </a:solidFill>
                  <a:latin typeface="+mn-lt"/>
                  <a:ea typeface="+mn-ea"/>
                  <a:cs typeface="+mn-cs"/>
                </a:defRPr>
              </a:lvl3pPr>
              <a:lvl4pPr marL="1536065" algn="l" defTabSz="1023620" rtl="0" eaLnBrk="1" latinLnBrk="0" hangingPunct="1">
                <a:defRPr sz="2000" kern="1200">
                  <a:solidFill>
                    <a:schemeClr val="lt1"/>
                  </a:solidFill>
                  <a:latin typeface="+mn-lt"/>
                  <a:ea typeface="+mn-ea"/>
                  <a:cs typeface="+mn-cs"/>
                </a:defRPr>
              </a:lvl4pPr>
              <a:lvl5pPr marL="2047875" algn="l" defTabSz="1023620" rtl="0" eaLnBrk="1" latinLnBrk="0" hangingPunct="1">
                <a:defRPr sz="2000" kern="1200">
                  <a:solidFill>
                    <a:schemeClr val="lt1"/>
                  </a:solidFill>
                  <a:latin typeface="+mn-lt"/>
                  <a:ea typeface="+mn-ea"/>
                  <a:cs typeface="+mn-cs"/>
                </a:defRPr>
              </a:lvl5pPr>
              <a:lvl6pPr marL="2560320" algn="l" defTabSz="1023620" rtl="0" eaLnBrk="1" latinLnBrk="0" hangingPunct="1">
                <a:defRPr sz="2000" kern="1200">
                  <a:solidFill>
                    <a:schemeClr val="lt1"/>
                  </a:solidFill>
                  <a:latin typeface="+mn-lt"/>
                  <a:ea typeface="+mn-ea"/>
                  <a:cs typeface="+mn-cs"/>
                </a:defRPr>
              </a:lvl6pPr>
              <a:lvl7pPr marL="3072130" algn="l" defTabSz="1023620" rtl="0" eaLnBrk="1" latinLnBrk="0" hangingPunct="1">
                <a:defRPr sz="2000" kern="1200">
                  <a:solidFill>
                    <a:schemeClr val="lt1"/>
                  </a:solidFill>
                  <a:latin typeface="+mn-lt"/>
                  <a:ea typeface="+mn-ea"/>
                  <a:cs typeface="+mn-cs"/>
                </a:defRPr>
              </a:lvl7pPr>
              <a:lvl8pPr marL="3583940" algn="l" defTabSz="1023620" rtl="0" eaLnBrk="1" latinLnBrk="0" hangingPunct="1">
                <a:defRPr sz="2000" kern="1200">
                  <a:solidFill>
                    <a:schemeClr val="lt1"/>
                  </a:solidFill>
                  <a:latin typeface="+mn-lt"/>
                  <a:ea typeface="+mn-ea"/>
                  <a:cs typeface="+mn-cs"/>
                </a:defRPr>
              </a:lvl8pPr>
              <a:lvl9pPr marL="4096385" algn="l" defTabSz="1023620" rtl="0" eaLnBrk="1" latinLnBrk="0" hangingPunct="1">
                <a:defRPr sz="2000" kern="1200">
                  <a:solidFill>
                    <a:schemeClr val="lt1"/>
                  </a:solidFill>
                  <a:latin typeface="+mn-lt"/>
                  <a:ea typeface="+mn-ea"/>
                  <a:cs typeface="+mn-cs"/>
                </a:defRPr>
              </a:lvl9pPr>
            </a:lstStyle>
            <a:p>
              <a:pPr algn="ctr" defTabSz="779145" fontAlgn="auto">
                <a:spcBef>
                  <a:spcPts val="0"/>
                </a:spcBef>
                <a:spcAft>
                  <a:spcPts val="0"/>
                </a:spcAft>
                <a:defRPr/>
              </a:pPr>
              <a:r>
                <a:rPr lang="zh-CN" altLang="en-US" sz="1500" dirty="0">
                  <a:solidFill>
                    <a:srgbClr val="FFFFFF"/>
                  </a:solidFill>
                  <a:latin typeface="+mn-ea"/>
                </a:rPr>
                <a:t>国家科技部、工信部、住建部等多个部委发布指导政策</a:t>
              </a:r>
            </a:p>
          </p:txBody>
        </p:sp>
        <p:pic>
          <p:nvPicPr>
            <p:cNvPr id="5" name="Picture 29">
              <a:extLst>
                <a:ext uri="{FF2B5EF4-FFF2-40B4-BE49-F238E27FC236}">
                  <a16:creationId xmlns:a16="http://schemas.microsoft.com/office/drawing/2014/main" id="{AE7C415E-47A0-4806-8566-366065C85384}"/>
                </a:ext>
              </a:extLst>
            </p:cNvPr>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093228" y="958775"/>
              <a:ext cx="532394" cy="408161"/>
            </a:xfrm>
            <a:prstGeom prst="rect">
              <a:avLst/>
            </a:prstGeom>
            <a:noFill/>
            <a:ln w="9525">
              <a:noFill/>
              <a:miter lim="800000"/>
              <a:headEnd/>
              <a:tailEnd/>
            </a:ln>
          </p:spPr>
        </p:pic>
        <p:sp>
          <p:nvSpPr>
            <p:cNvPr id="6" name="TextBox 16">
              <a:extLst>
                <a:ext uri="{FF2B5EF4-FFF2-40B4-BE49-F238E27FC236}">
                  <a16:creationId xmlns:a16="http://schemas.microsoft.com/office/drawing/2014/main" id="{F3D938F0-EBF5-46EC-A04A-7E8E49B13946}"/>
                </a:ext>
              </a:extLst>
            </p:cNvPr>
            <p:cNvSpPr txBox="1">
              <a:spLocks noChangeArrowheads="1"/>
            </p:cNvSpPr>
            <p:nvPr/>
          </p:nvSpPr>
          <p:spPr bwMode="auto">
            <a:xfrm>
              <a:off x="6734645" y="1050544"/>
              <a:ext cx="1578169" cy="257369"/>
            </a:xfrm>
            <a:prstGeom prst="rect">
              <a:avLst/>
            </a:prstGeom>
            <a:noFill/>
            <a:ln w="9525">
              <a:noFill/>
              <a:miter lim="800000"/>
              <a:headEnd/>
              <a:tailEnd/>
            </a:ln>
          </p:spPr>
          <p:txBody>
            <a:bodyPr lIns="0" tIns="36000" rIns="0" bIns="36000">
              <a:spAutoFit/>
            </a:bodyPr>
            <a:lstStyle/>
            <a:p>
              <a:pPr defTabSz="777875"/>
              <a:r>
                <a:rPr lang="zh-CN" altLang="en-US" sz="1200" b="1">
                  <a:solidFill>
                    <a:srgbClr val="000000"/>
                  </a:solidFill>
                  <a:latin typeface="+mn-ea"/>
                </a:rPr>
                <a:t>中国</a:t>
              </a:r>
              <a:r>
                <a:rPr lang="en-US" altLang="zh-CN" sz="1200" b="1">
                  <a:solidFill>
                    <a:srgbClr val="000000"/>
                  </a:solidFill>
                  <a:latin typeface="+mn-ea"/>
                </a:rPr>
                <a:t>:</a:t>
              </a:r>
              <a:r>
                <a:rPr lang="zh-CN" altLang="en-US" sz="1200" b="1">
                  <a:solidFill>
                    <a:srgbClr val="000000"/>
                  </a:solidFill>
                  <a:latin typeface="+mn-ea"/>
                </a:rPr>
                <a:t> 智能制造</a:t>
              </a:r>
              <a:r>
                <a:rPr lang="en-US" altLang="zh-CN" sz="1200" b="1">
                  <a:solidFill>
                    <a:srgbClr val="000000"/>
                  </a:solidFill>
                  <a:latin typeface="+mn-ea"/>
                </a:rPr>
                <a:t>2025</a:t>
              </a:r>
              <a:endParaRPr lang="zh-CN" altLang="en-US" sz="1200" b="1">
                <a:solidFill>
                  <a:srgbClr val="000000"/>
                </a:solidFill>
                <a:latin typeface="+mn-ea"/>
              </a:endParaRPr>
            </a:p>
          </p:txBody>
        </p:sp>
        <p:pic>
          <p:nvPicPr>
            <p:cNvPr id="7" name="Picture 5">
              <a:extLst>
                <a:ext uri="{FF2B5EF4-FFF2-40B4-BE49-F238E27FC236}">
                  <a16:creationId xmlns:a16="http://schemas.microsoft.com/office/drawing/2014/main" id="{756247F0-0BE8-4474-916F-FCE766E78DB8}"/>
                </a:ext>
              </a:extLst>
            </p:cNvPr>
            <p:cNvPicPr>
              <a:picLocks noChangeAspect="1" noChangeArrowheads="1"/>
            </p:cNvPicPr>
            <p:nvPr/>
          </p:nvPicPr>
          <p:blipFill>
            <a:blip r:embed="rId3"/>
            <a:srcRect t="1518"/>
            <a:stretch>
              <a:fillRect/>
            </a:stretch>
          </p:blipFill>
          <p:spPr bwMode="auto">
            <a:xfrm>
              <a:off x="6047082" y="1995686"/>
              <a:ext cx="2340000" cy="2182331"/>
            </a:xfrm>
            <a:prstGeom prst="rect">
              <a:avLst/>
            </a:prstGeom>
            <a:noFill/>
            <a:ln w="9525">
              <a:noFill/>
              <a:miter lim="800000"/>
              <a:headEnd/>
              <a:tailEnd/>
            </a:ln>
          </p:spPr>
        </p:pic>
        <p:sp>
          <p:nvSpPr>
            <p:cNvPr id="8" name="矩形 20">
              <a:extLst>
                <a:ext uri="{FF2B5EF4-FFF2-40B4-BE49-F238E27FC236}">
                  <a16:creationId xmlns:a16="http://schemas.microsoft.com/office/drawing/2014/main" id="{8E1F07C7-2696-4ACF-9133-DDB3521750DE}"/>
                </a:ext>
              </a:extLst>
            </p:cNvPr>
            <p:cNvSpPr>
              <a:spLocks noChangeArrowheads="1"/>
            </p:cNvSpPr>
            <p:nvPr/>
          </p:nvSpPr>
          <p:spPr bwMode="auto">
            <a:xfrm>
              <a:off x="6093742" y="1399995"/>
              <a:ext cx="2218458" cy="411130"/>
            </a:xfrm>
            <a:prstGeom prst="rect">
              <a:avLst/>
            </a:prstGeom>
            <a:noFill/>
            <a:ln>
              <a:noFill/>
            </a:ln>
            <a:extLst/>
          </p:spPr>
          <p:txBody>
            <a:bodyPr lIns="0" tIns="36000" rIns="0" bIns="36000">
              <a:spAutoFit/>
            </a:bodyPr>
            <a:lstStyle>
              <a:defPPr>
                <a:defRPr lang="zh-CN"/>
              </a:defPPr>
              <a:lvl1pPr marL="0" algn="l" defTabSz="1023620" rtl="0" eaLnBrk="1" latinLnBrk="0" hangingPunct="1">
                <a:defRPr sz="2000" kern="1200">
                  <a:solidFill>
                    <a:schemeClr val="tx1"/>
                  </a:solidFill>
                  <a:latin typeface="+mn-lt"/>
                  <a:ea typeface="+mn-ea"/>
                  <a:cs typeface="+mn-cs"/>
                </a:defRPr>
              </a:lvl1pPr>
              <a:lvl2pPr marL="511810" algn="l" defTabSz="1023620" rtl="0" eaLnBrk="1" latinLnBrk="0" hangingPunct="1">
                <a:defRPr sz="2000" kern="1200">
                  <a:solidFill>
                    <a:schemeClr val="tx1"/>
                  </a:solidFill>
                  <a:latin typeface="+mn-lt"/>
                  <a:ea typeface="+mn-ea"/>
                  <a:cs typeface="+mn-cs"/>
                </a:defRPr>
              </a:lvl2pPr>
              <a:lvl3pPr marL="1024255" algn="l" defTabSz="1023620" rtl="0" eaLnBrk="1" latinLnBrk="0" hangingPunct="1">
                <a:defRPr sz="2000" kern="1200">
                  <a:solidFill>
                    <a:schemeClr val="tx1"/>
                  </a:solidFill>
                  <a:latin typeface="+mn-lt"/>
                  <a:ea typeface="+mn-ea"/>
                  <a:cs typeface="+mn-cs"/>
                </a:defRPr>
              </a:lvl3pPr>
              <a:lvl4pPr marL="1536065" algn="l" defTabSz="1023620" rtl="0" eaLnBrk="1" latinLnBrk="0" hangingPunct="1">
                <a:defRPr sz="2000" kern="1200">
                  <a:solidFill>
                    <a:schemeClr val="tx1"/>
                  </a:solidFill>
                  <a:latin typeface="+mn-lt"/>
                  <a:ea typeface="+mn-ea"/>
                  <a:cs typeface="+mn-cs"/>
                </a:defRPr>
              </a:lvl4pPr>
              <a:lvl5pPr marL="2047875" algn="l" defTabSz="1023620" rtl="0" eaLnBrk="1" latinLnBrk="0" hangingPunct="1">
                <a:defRPr sz="2000" kern="1200">
                  <a:solidFill>
                    <a:schemeClr val="tx1"/>
                  </a:solidFill>
                  <a:latin typeface="+mn-lt"/>
                  <a:ea typeface="+mn-ea"/>
                  <a:cs typeface="+mn-cs"/>
                </a:defRPr>
              </a:lvl5pPr>
              <a:lvl6pPr marL="2560320" algn="l" defTabSz="1023620" rtl="0" eaLnBrk="1" latinLnBrk="0" hangingPunct="1">
                <a:defRPr sz="2000" kern="1200">
                  <a:solidFill>
                    <a:schemeClr val="tx1"/>
                  </a:solidFill>
                  <a:latin typeface="+mn-lt"/>
                  <a:ea typeface="+mn-ea"/>
                  <a:cs typeface="+mn-cs"/>
                </a:defRPr>
              </a:lvl6pPr>
              <a:lvl7pPr marL="3072130" algn="l" defTabSz="1023620" rtl="0" eaLnBrk="1" latinLnBrk="0" hangingPunct="1">
                <a:defRPr sz="2000" kern="1200">
                  <a:solidFill>
                    <a:schemeClr val="tx1"/>
                  </a:solidFill>
                  <a:latin typeface="+mn-lt"/>
                  <a:ea typeface="+mn-ea"/>
                  <a:cs typeface="+mn-cs"/>
                </a:defRPr>
              </a:lvl7pPr>
              <a:lvl8pPr marL="3583940" algn="l" defTabSz="1023620" rtl="0" eaLnBrk="1" latinLnBrk="0" hangingPunct="1">
                <a:defRPr sz="2000" kern="1200">
                  <a:solidFill>
                    <a:schemeClr val="tx1"/>
                  </a:solidFill>
                  <a:latin typeface="+mn-lt"/>
                  <a:ea typeface="+mn-ea"/>
                  <a:cs typeface="+mn-cs"/>
                </a:defRPr>
              </a:lvl8pPr>
              <a:lvl9pPr marL="4096385" algn="l" defTabSz="1023620" rtl="0" eaLnBrk="1" latinLnBrk="0" hangingPunct="1">
                <a:defRPr sz="2000" kern="1200">
                  <a:solidFill>
                    <a:schemeClr val="tx1"/>
                  </a:solidFill>
                  <a:latin typeface="+mn-lt"/>
                  <a:ea typeface="+mn-ea"/>
                  <a:cs typeface="+mn-cs"/>
                </a:defRPr>
              </a:lvl9pPr>
            </a:lstStyle>
            <a:p>
              <a:pPr defTabSz="779145" fontAlgn="auto">
                <a:spcBef>
                  <a:spcPts val="0"/>
                </a:spcBef>
                <a:spcAft>
                  <a:spcPts val="0"/>
                </a:spcAft>
                <a:defRPr/>
              </a:pPr>
              <a:r>
                <a:rPr lang="zh-CN" altLang="en-US" sz="1100" kern="0" dirty="0">
                  <a:solidFill>
                    <a:srgbClr val="000000"/>
                  </a:solidFill>
                  <a:latin typeface="+mn-ea"/>
                </a:rPr>
                <a:t>国家</a:t>
              </a:r>
              <a:r>
                <a:rPr lang="zh-CN" altLang="en-US" sz="1100" b="1" kern="0" dirty="0">
                  <a:solidFill>
                    <a:srgbClr val="0089E1"/>
                  </a:solidFill>
                  <a:latin typeface="+mn-ea"/>
                </a:rPr>
                <a:t>工信部、工程院</a:t>
              </a:r>
              <a:r>
                <a:rPr lang="zh-CN" altLang="en-US" sz="1100" kern="0" dirty="0">
                  <a:solidFill>
                    <a:srgbClr val="000000"/>
                  </a:solidFill>
                  <a:latin typeface="+mn-ea"/>
                </a:rPr>
                <a:t>等多个部委推动并发布指导政策</a:t>
              </a:r>
            </a:p>
          </p:txBody>
        </p:sp>
        <p:sp>
          <p:nvSpPr>
            <p:cNvPr id="9" name="圆角矩形 23">
              <a:extLst>
                <a:ext uri="{FF2B5EF4-FFF2-40B4-BE49-F238E27FC236}">
                  <a16:creationId xmlns:a16="http://schemas.microsoft.com/office/drawing/2014/main" id="{FEF30032-E760-45B5-8A8C-EF457F58D9A4}"/>
                </a:ext>
              </a:extLst>
            </p:cNvPr>
            <p:cNvSpPr/>
            <p:nvPr/>
          </p:nvSpPr>
          <p:spPr>
            <a:xfrm>
              <a:off x="6055629" y="3033402"/>
              <a:ext cx="2331207" cy="1581023"/>
            </a:xfrm>
            <a:prstGeom prst="roundRect">
              <a:avLst>
                <a:gd name="adj" fmla="val 7126"/>
              </a:avLst>
            </a:prstGeom>
            <a:solidFill>
              <a:srgbClr val="0089E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defPPr>
                <a:defRPr lang="zh-CN">
                  <a:solidFill>
                    <a:schemeClr val="lt1"/>
                  </a:solidFill>
                </a:defRPr>
              </a:defPPr>
              <a:lvl1pPr marL="0" algn="l" defTabSz="1023620" rtl="0" eaLnBrk="1" latinLnBrk="0" hangingPunct="1">
                <a:defRPr sz="2000" kern="1200">
                  <a:solidFill>
                    <a:schemeClr val="lt1"/>
                  </a:solidFill>
                  <a:latin typeface="+mn-lt"/>
                  <a:ea typeface="+mn-ea"/>
                  <a:cs typeface="+mn-cs"/>
                </a:defRPr>
              </a:lvl1pPr>
              <a:lvl2pPr marL="511810" algn="l" defTabSz="1023620" rtl="0" eaLnBrk="1" latinLnBrk="0" hangingPunct="1">
                <a:defRPr sz="2000" kern="1200">
                  <a:solidFill>
                    <a:schemeClr val="lt1"/>
                  </a:solidFill>
                  <a:latin typeface="+mn-lt"/>
                  <a:ea typeface="+mn-ea"/>
                  <a:cs typeface="+mn-cs"/>
                </a:defRPr>
              </a:lvl2pPr>
              <a:lvl3pPr marL="1024255" algn="l" defTabSz="1023620" rtl="0" eaLnBrk="1" latinLnBrk="0" hangingPunct="1">
                <a:defRPr sz="2000" kern="1200">
                  <a:solidFill>
                    <a:schemeClr val="lt1"/>
                  </a:solidFill>
                  <a:latin typeface="+mn-lt"/>
                  <a:ea typeface="+mn-ea"/>
                  <a:cs typeface="+mn-cs"/>
                </a:defRPr>
              </a:lvl3pPr>
              <a:lvl4pPr marL="1536065" algn="l" defTabSz="1023620" rtl="0" eaLnBrk="1" latinLnBrk="0" hangingPunct="1">
                <a:defRPr sz="2000" kern="1200">
                  <a:solidFill>
                    <a:schemeClr val="lt1"/>
                  </a:solidFill>
                  <a:latin typeface="+mn-lt"/>
                  <a:ea typeface="+mn-ea"/>
                  <a:cs typeface="+mn-cs"/>
                </a:defRPr>
              </a:lvl4pPr>
              <a:lvl5pPr marL="2047875" algn="l" defTabSz="1023620" rtl="0" eaLnBrk="1" latinLnBrk="0" hangingPunct="1">
                <a:defRPr sz="2000" kern="1200">
                  <a:solidFill>
                    <a:schemeClr val="lt1"/>
                  </a:solidFill>
                  <a:latin typeface="+mn-lt"/>
                  <a:ea typeface="+mn-ea"/>
                  <a:cs typeface="+mn-cs"/>
                </a:defRPr>
              </a:lvl5pPr>
              <a:lvl6pPr marL="2560320" algn="l" defTabSz="1023620" rtl="0" eaLnBrk="1" latinLnBrk="0" hangingPunct="1">
                <a:defRPr sz="2000" kern="1200">
                  <a:solidFill>
                    <a:schemeClr val="lt1"/>
                  </a:solidFill>
                  <a:latin typeface="+mn-lt"/>
                  <a:ea typeface="+mn-ea"/>
                  <a:cs typeface="+mn-cs"/>
                </a:defRPr>
              </a:lvl6pPr>
              <a:lvl7pPr marL="3072130" algn="l" defTabSz="1023620" rtl="0" eaLnBrk="1" latinLnBrk="0" hangingPunct="1">
                <a:defRPr sz="2000" kern="1200">
                  <a:solidFill>
                    <a:schemeClr val="lt1"/>
                  </a:solidFill>
                  <a:latin typeface="+mn-lt"/>
                  <a:ea typeface="+mn-ea"/>
                  <a:cs typeface="+mn-cs"/>
                </a:defRPr>
              </a:lvl7pPr>
              <a:lvl8pPr marL="3583940" algn="l" defTabSz="1023620" rtl="0" eaLnBrk="1" latinLnBrk="0" hangingPunct="1">
                <a:defRPr sz="2000" kern="1200">
                  <a:solidFill>
                    <a:schemeClr val="lt1"/>
                  </a:solidFill>
                  <a:latin typeface="+mn-lt"/>
                  <a:ea typeface="+mn-ea"/>
                  <a:cs typeface="+mn-cs"/>
                </a:defRPr>
              </a:lvl8pPr>
              <a:lvl9pPr marL="4096385" algn="l" defTabSz="1023620" rtl="0" eaLnBrk="1" latinLnBrk="0" hangingPunct="1">
                <a:defRPr sz="2000" kern="1200">
                  <a:solidFill>
                    <a:schemeClr val="lt1"/>
                  </a:solidFill>
                  <a:latin typeface="+mn-lt"/>
                  <a:ea typeface="+mn-ea"/>
                  <a:cs typeface="+mn-cs"/>
                </a:defRPr>
              </a:lvl9pPr>
            </a:lstStyle>
            <a:p>
              <a:pPr fontAlgn="auto">
                <a:lnSpc>
                  <a:spcPct val="90000"/>
                </a:lnSpc>
                <a:spcBef>
                  <a:spcPts val="0"/>
                </a:spcBef>
                <a:spcAft>
                  <a:spcPts val="0"/>
                </a:spcAft>
                <a:buFont typeface="Wingdings" panose="05000000000000000000" pitchFamily="2" charset="2"/>
                <a:buChar char="Ø"/>
                <a:defRPr/>
              </a:pPr>
              <a:r>
                <a:rPr lang="zh-CN" altLang="en-US" sz="1100" b="1" kern="0" dirty="0">
                  <a:solidFill>
                    <a:prstClr val="white"/>
                  </a:solidFill>
                  <a:latin typeface="+mn-ea"/>
                </a:rPr>
                <a:t>标志：</a:t>
              </a:r>
              <a:r>
                <a:rPr lang="zh-CN" altLang="en-US" sz="1100" kern="0" dirty="0">
                  <a:solidFill>
                    <a:prstClr val="white"/>
                  </a:solidFill>
                  <a:latin typeface="+mn-ea"/>
                </a:rPr>
                <a:t>数字化</a:t>
              </a:r>
              <a:r>
                <a:rPr lang="en-US" altLang="zh-CN" sz="1100" kern="0" dirty="0">
                  <a:solidFill>
                    <a:prstClr val="white"/>
                  </a:solidFill>
                  <a:latin typeface="+mn-ea"/>
                </a:rPr>
                <a:t>+</a:t>
              </a:r>
              <a:r>
                <a:rPr lang="zh-CN" altLang="en-US" sz="1100" kern="0" dirty="0">
                  <a:solidFill>
                    <a:prstClr val="white"/>
                  </a:solidFill>
                  <a:latin typeface="+mn-ea"/>
                </a:rPr>
                <a:t>网络化</a:t>
              </a:r>
              <a:r>
                <a:rPr lang="en-US" altLang="zh-CN" sz="1100" kern="0" dirty="0">
                  <a:solidFill>
                    <a:prstClr val="white"/>
                  </a:solidFill>
                  <a:latin typeface="+mn-ea"/>
                </a:rPr>
                <a:t>+</a:t>
              </a:r>
              <a:r>
                <a:rPr lang="zh-CN" altLang="en-US" sz="1100" kern="0" dirty="0">
                  <a:solidFill>
                    <a:prstClr val="white"/>
                  </a:solidFill>
                  <a:latin typeface="+mn-ea"/>
                </a:rPr>
                <a:t>智能化</a:t>
              </a:r>
              <a:endParaRPr lang="en-US" altLang="zh-CN" sz="1100" kern="0" dirty="0">
                <a:solidFill>
                  <a:prstClr val="white"/>
                </a:solidFill>
                <a:latin typeface="+mn-ea"/>
              </a:endParaRPr>
            </a:p>
            <a:p>
              <a:pPr fontAlgn="auto">
                <a:lnSpc>
                  <a:spcPct val="90000"/>
                </a:lnSpc>
                <a:spcBef>
                  <a:spcPts val="0"/>
                </a:spcBef>
                <a:spcAft>
                  <a:spcPts val="0"/>
                </a:spcAft>
                <a:defRPr/>
              </a:pPr>
              <a:endParaRPr lang="en-US" altLang="zh-CN" sz="1100" kern="0" dirty="0">
                <a:solidFill>
                  <a:prstClr val="white"/>
                </a:solidFill>
                <a:latin typeface="+mn-ea"/>
              </a:endParaRPr>
            </a:p>
            <a:p>
              <a:pPr fontAlgn="auto">
                <a:lnSpc>
                  <a:spcPct val="90000"/>
                </a:lnSpc>
                <a:spcBef>
                  <a:spcPts val="0"/>
                </a:spcBef>
                <a:spcAft>
                  <a:spcPts val="0"/>
                </a:spcAft>
                <a:buFont typeface="Wingdings" panose="05000000000000000000" pitchFamily="2" charset="2"/>
                <a:buChar char="Ø"/>
                <a:defRPr/>
              </a:pPr>
              <a:r>
                <a:rPr lang="zh-CN" altLang="en-US" sz="1100" b="1" kern="0" dirty="0">
                  <a:solidFill>
                    <a:prstClr val="white"/>
                  </a:solidFill>
                  <a:latin typeface="+mn-ea"/>
                </a:rPr>
                <a:t>路径</a:t>
              </a:r>
              <a:r>
                <a:rPr lang="zh-CN" altLang="en-US" sz="1100" kern="0" dirty="0">
                  <a:solidFill>
                    <a:prstClr val="white"/>
                  </a:solidFill>
                  <a:latin typeface="+mn-ea"/>
                </a:rPr>
                <a:t>：实施创新驱动战略，加快转型升级步伐</a:t>
              </a:r>
              <a:r>
                <a:rPr lang="en-US" altLang="zh-CN" sz="1100" kern="0" dirty="0">
                  <a:solidFill>
                    <a:prstClr val="white"/>
                  </a:solidFill>
                  <a:latin typeface="+mn-ea"/>
                </a:rPr>
                <a:t>(</a:t>
              </a:r>
              <a:r>
                <a:rPr lang="zh-CN" altLang="en-US" sz="1100" kern="0" dirty="0">
                  <a:solidFill>
                    <a:prstClr val="white"/>
                  </a:solidFill>
                  <a:latin typeface="+mn-ea"/>
                </a:rPr>
                <a:t>工业</a:t>
              </a:r>
              <a:r>
                <a:rPr lang="en-US" altLang="zh-CN" sz="1100" kern="0" dirty="0">
                  <a:solidFill>
                    <a:prstClr val="white"/>
                  </a:solidFill>
                  <a:latin typeface="+mn-ea"/>
                </a:rPr>
                <a:t>2.0</a:t>
              </a:r>
              <a:r>
                <a:rPr lang="zh-CN" altLang="en-US" sz="1100" kern="0" dirty="0">
                  <a:solidFill>
                    <a:prstClr val="white"/>
                  </a:solidFill>
                  <a:latin typeface="+mn-ea"/>
                </a:rPr>
                <a:t>、</a:t>
              </a:r>
              <a:r>
                <a:rPr lang="en-US" altLang="zh-CN" sz="1100" kern="0" dirty="0">
                  <a:solidFill>
                    <a:prstClr val="white"/>
                  </a:solidFill>
                  <a:latin typeface="+mn-ea"/>
                </a:rPr>
                <a:t>3.0</a:t>
              </a:r>
              <a:r>
                <a:rPr lang="zh-CN" altLang="en-US" sz="1100" kern="0" dirty="0">
                  <a:solidFill>
                    <a:prstClr val="white"/>
                  </a:solidFill>
                  <a:latin typeface="+mn-ea"/>
                </a:rPr>
                <a:t>、</a:t>
              </a:r>
              <a:r>
                <a:rPr lang="en-US" altLang="zh-CN" sz="1100" kern="0" dirty="0">
                  <a:solidFill>
                    <a:prstClr val="white"/>
                  </a:solidFill>
                  <a:latin typeface="+mn-ea"/>
                </a:rPr>
                <a:t>4.0</a:t>
              </a:r>
              <a:r>
                <a:rPr lang="zh-CN" altLang="en-US" sz="1100" kern="0" dirty="0">
                  <a:solidFill>
                    <a:prstClr val="white"/>
                  </a:solidFill>
                  <a:latin typeface="+mn-ea"/>
                </a:rPr>
                <a:t>“并联式”同步发展</a:t>
              </a:r>
              <a:r>
                <a:rPr lang="en-US" altLang="zh-CN" sz="1100" kern="0" dirty="0">
                  <a:solidFill>
                    <a:prstClr val="white"/>
                  </a:solidFill>
                  <a:latin typeface="+mn-ea"/>
                </a:rPr>
                <a:t>)</a:t>
              </a:r>
            </a:p>
            <a:p>
              <a:pPr fontAlgn="auto">
                <a:lnSpc>
                  <a:spcPct val="90000"/>
                </a:lnSpc>
                <a:spcBef>
                  <a:spcPts val="0"/>
                </a:spcBef>
                <a:spcAft>
                  <a:spcPts val="0"/>
                </a:spcAft>
                <a:defRPr/>
              </a:pPr>
              <a:endParaRPr lang="en-US" altLang="zh-CN" sz="1100" kern="0" dirty="0">
                <a:solidFill>
                  <a:prstClr val="white"/>
                </a:solidFill>
                <a:latin typeface="+mn-ea"/>
              </a:endParaRPr>
            </a:p>
            <a:p>
              <a:pPr fontAlgn="auto">
                <a:lnSpc>
                  <a:spcPct val="90000"/>
                </a:lnSpc>
                <a:spcBef>
                  <a:spcPts val="0"/>
                </a:spcBef>
                <a:spcAft>
                  <a:spcPts val="0"/>
                </a:spcAft>
                <a:buFont typeface="Wingdings" panose="05000000000000000000" pitchFamily="2" charset="2"/>
                <a:buChar char="Ø"/>
                <a:defRPr/>
              </a:pPr>
              <a:r>
                <a:rPr lang="zh-CN" altLang="en-US" sz="1100" b="1" kern="0" dirty="0">
                  <a:solidFill>
                    <a:prstClr val="white"/>
                  </a:solidFill>
                  <a:latin typeface="+mn-ea"/>
                </a:rPr>
                <a:t>目的</a:t>
              </a:r>
              <a:r>
                <a:rPr lang="zh-CN" altLang="en-US" sz="1100" kern="0" dirty="0">
                  <a:solidFill>
                    <a:prstClr val="white"/>
                  </a:solidFill>
                  <a:latin typeface="+mn-ea"/>
                </a:rPr>
                <a:t>：实现由制造大国→制造强国转型</a:t>
              </a:r>
              <a:endParaRPr lang="en-US" altLang="zh-CN" sz="1100" b="1" kern="0" dirty="0">
                <a:solidFill>
                  <a:prstClr val="white"/>
                </a:solidFill>
                <a:latin typeface="+mn-ea"/>
              </a:endParaRPr>
            </a:p>
          </p:txBody>
        </p:sp>
      </p:grpSp>
      <p:grpSp>
        <p:nvGrpSpPr>
          <p:cNvPr id="10" name="Group 2">
            <a:extLst>
              <a:ext uri="{FF2B5EF4-FFF2-40B4-BE49-F238E27FC236}">
                <a16:creationId xmlns:a16="http://schemas.microsoft.com/office/drawing/2014/main" id="{05F5804D-5B4B-4907-9E08-269CC5A8138D}"/>
              </a:ext>
            </a:extLst>
          </p:cNvPr>
          <p:cNvGrpSpPr>
            <a:grpSpLocks/>
          </p:cNvGrpSpPr>
          <p:nvPr/>
        </p:nvGrpSpPr>
        <p:grpSpPr bwMode="auto">
          <a:xfrm>
            <a:off x="815975" y="922338"/>
            <a:ext cx="2362200" cy="3692525"/>
            <a:chOff x="815978" y="922196"/>
            <a:chExt cx="2362959" cy="3692229"/>
          </a:xfrm>
        </p:grpSpPr>
        <p:sp>
          <p:nvSpPr>
            <p:cNvPr id="11" name="圆角矩形 4">
              <a:extLst>
                <a:ext uri="{FF2B5EF4-FFF2-40B4-BE49-F238E27FC236}">
                  <a16:creationId xmlns:a16="http://schemas.microsoft.com/office/drawing/2014/main" id="{32AD8CCD-41D0-4B75-A151-1307BC7C6F9D}"/>
                </a:ext>
              </a:extLst>
            </p:cNvPr>
            <p:cNvSpPr/>
            <p:nvPr/>
          </p:nvSpPr>
          <p:spPr>
            <a:xfrm>
              <a:off x="815978" y="922196"/>
              <a:ext cx="2362959" cy="3500156"/>
            </a:xfrm>
            <a:prstGeom prst="roundRect">
              <a:avLst>
                <a:gd name="adj" fmla="val 441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defPPr>
                <a:defRPr lang="zh-CN">
                  <a:solidFill>
                    <a:schemeClr val="lt1"/>
                  </a:solidFill>
                </a:defRPr>
              </a:defPPr>
              <a:lvl1pPr marL="0" algn="l" defTabSz="1023620" rtl="0" eaLnBrk="1" latinLnBrk="0" hangingPunct="1">
                <a:defRPr sz="2000" kern="1200">
                  <a:solidFill>
                    <a:schemeClr val="lt1"/>
                  </a:solidFill>
                  <a:latin typeface="+mn-lt"/>
                  <a:ea typeface="+mn-ea"/>
                  <a:cs typeface="+mn-cs"/>
                </a:defRPr>
              </a:lvl1pPr>
              <a:lvl2pPr marL="511810" algn="l" defTabSz="1023620" rtl="0" eaLnBrk="1" latinLnBrk="0" hangingPunct="1">
                <a:defRPr sz="2000" kern="1200">
                  <a:solidFill>
                    <a:schemeClr val="lt1"/>
                  </a:solidFill>
                  <a:latin typeface="+mn-lt"/>
                  <a:ea typeface="+mn-ea"/>
                  <a:cs typeface="+mn-cs"/>
                </a:defRPr>
              </a:lvl2pPr>
              <a:lvl3pPr marL="1024255" algn="l" defTabSz="1023620" rtl="0" eaLnBrk="1" latinLnBrk="0" hangingPunct="1">
                <a:defRPr sz="2000" kern="1200">
                  <a:solidFill>
                    <a:schemeClr val="lt1"/>
                  </a:solidFill>
                  <a:latin typeface="+mn-lt"/>
                  <a:ea typeface="+mn-ea"/>
                  <a:cs typeface="+mn-cs"/>
                </a:defRPr>
              </a:lvl3pPr>
              <a:lvl4pPr marL="1536065" algn="l" defTabSz="1023620" rtl="0" eaLnBrk="1" latinLnBrk="0" hangingPunct="1">
                <a:defRPr sz="2000" kern="1200">
                  <a:solidFill>
                    <a:schemeClr val="lt1"/>
                  </a:solidFill>
                  <a:latin typeface="+mn-lt"/>
                  <a:ea typeface="+mn-ea"/>
                  <a:cs typeface="+mn-cs"/>
                </a:defRPr>
              </a:lvl4pPr>
              <a:lvl5pPr marL="2047875" algn="l" defTabSz="1023620" rtl="0" eaLnBrk="1" latinLnBrk="0" hangingPunct="1">
                <a:defRPr sz="2000" kern="1200">
                  <a:solidFill>
                    <a:schemeClr val="lt1"/>
                  </a:solidFill>
                  <a:latin typeface="+mn-lt"/>
                  <a:ea typeface="+mn-ea"/>
                  <a:cs typeface="+mn-cs"/>
                </a:defRPr>
              </a:lvl5pPr>
              <a:lvl6pPr marL="2560320" algn="l" defTabSz="1023620" rtl="0" eaLnBrk="1" latinLnBrk="0" hangingPunct="1">
                <a:defRPr sz="2000" kern="1200">
                  <a:solidFill>
                    <a:schemeClr val="lt1"/>
                  </a:solidFill>
                  <a:latin typeface="+mn-lt"/>
                  <a:ea typeface="+mn-ea"/>
                  <a:cs typeface="+mn-cs"/>
                </a:defRPr>
              </a:lvl6pPr>
              <a:lvl7pPr marL="3072130" algn="l" defTabSz="1023620" rtl="0" eaLnBrk="1" latinLnBrk="0" hangingPunct="1">
                <a:defRPr sz="2000" kern="1200">
                  <a:solidFill>
                    <a:schemeClr val="lt1"/>
                  </a:solidFill>
                  <a:latin typeface="+mn-lt"/>
                  <a:ea typeface="+mn-ea"/>
                  <a:cs typeface="+mn-cs"/>
                </a:defRPr>
              </a:lvl7pPr>
              <a:lvl8pPr marL="3583940" algn="l" defTabSz="1023620" rtl="0" eaLnBrk="1" latinLnBrk="0" hangingPunct="1">
                <a:defRPr sz="2000" kern="1200">
                  <a:solidFill>
                    <a:schemeClr val="lt1"/>
                  </a:solidFill>
                  <a:latin typeface="+mn-lt"/>
                  <a:ea typeface="+mn-ea"/>
                  <a:cs typeface="+mn-cs"/>
                </a:defRPr>
              </a:lvl8pPr>
              <a:lvl9pPr marL="4096385" algn="l" defTabSz="1023620" rtl="0" eaLnBrk="1" latinLnBrk="0" hangingPunct="1">
                <a:defRPr sz="2000" kern="1200">
                  <a:solidFill>
                    <a:schemeClr val="lt1"/>
                  </a:solidFill>
                  <a:latin typeface="+mn-lt"/>
                  <a:ea typeface="+mn-ea"/>
                  <a:cs typeface="+mn-cs"/>
                </a:defRPr>
              </a:lvl9pPr>
            </a:lstStyle>
            <a:p>
              <a:pPr algn="ctr" defTabSz="779145" fontAlgn="auto">
                <a:spcBef>
                  <a:spcPts val="0"/>
                </a:spcBef>
                <a:spcAft>
                  <a:spcPts val="0"/>
                </a:spcAft>
                <a:defRPr/>
              </a:pPr>
              <a:endParaRPr lang="zh-CN" altLang="en-US" sz="1500">
                <a:solidFill>
                  <a:srgbClr val="FFFFFF"/>
                </a:solidFill>
                <a:latin typeface="+mn-ea"/>
              </a:endParaRPr>
            </a:p>
          </p:txBody>
        </p:sp>
        <p:pic>
          <p:nvPicPr>
            <p:cNvPr id="12" name="Picture 30">
              <a:extLst>
                <a:ext uri="{FF2B5EF4-FFF2-40B4-BE49-F238E27FC236}">
                  <a16:creationId xmlns:a16="http://schemas.microsoft.com/office/drawing/2014/main" id="{C86D2CA4-8C59-4FBE-95CB-7E1EB16F9C58}"/>
                </a:ext>
              </a:extLst>
            </p:cNvPr>
            <p:cNvPicPr>
              <a:picLocks noChangeAspect="1" noChangeArrowheads="1"/>
            </p:cNvPicPr>
            <p:nvPr/>
          </p:nvPicPr>
          <p:blipFill>
            <a:blip r:embed="rId4"/>
            <a:srcRect r="3139"/>
            <a:stretch>
              <a:fillRect/>
            </a:stretch>
          </p:blipFill>
          <p:spPr bwMode="auto">
            <a:xfrm>
              <a:off x="823713" y="1995686"/>
              <a:ext cx="2340000" cy="2162568"/>
            </a:xfrm>
            <a:prstGeom prst="rect">
              <a:avLst/>
            </a:prstGeom>
            <a:noFill/>
            <a:ln w="9525">
              <a:noFill/>
              <a:miter lim="800000"/>
              <a:headEnd/>
              <a:tailEnd/>
            </a:ln>
          </p:spPr>
        </p:pic>
        <p:pic>
          <p:nvPicPr>
            <p:cNvPr id="13" name="Picture 2">
              <a:extLst>
                <a:ext uri="{FF2B5EF4-FFF2-40B4-BE49-F238E27FC236}">
                  <a16:creationId xmlns:a16="http://schemas.microsoft.com/office/drawing/2014/main" id="{B8DF33B4-B79B-4609-AECB-6E560CA4CA1E}"/>
                </a:ext>
              </a:extLst>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894004" y="987574"/>
              <a:ext cx="577781" cy="420417"/>
            </a:xfrm>
            <a:prstGeom prst="rect">
              <a:avLst/>
            </a:prstGeom>
            <a:noFill/>
            <a:ln w="9525">
              <a:noFill/>
              <a:miter lim="800000"/>
              <a:headEnd/>
              <a:tailEnd/>
            </a:ln>
          </p:spPr>
        </p:pic>
        <p:sp>
          <p:nvSpPr>
            <p:cNvPr id="14" name="TextBox 15">
              <a:extLst>
                <a:ext uri="{FF2B5EF4-FFF2-40B4-BE49-F238E27FC236}">
                  <a16:creationId xmlns:a16="http://schemas.microsoft.com/office/drawing/2014/main" id="{212DC523-D38C-4860-97C8-FB1DCBE173E1}"/>
                </a:ext>
              </a:extLst>
            </p:cNvPr>
            <p:cNvSpPr txBox="1">
              <a:spLocks noChangeArrowheads="1"/>
            </p:cNvSpPr>
            <p:nvPr/>
          </p:nvSpPr>
          <p:spPr bwMode="auto">
            <a:xfrm>
              <a:off x="1638506" y="1050543"/>
              <a:ext cx="1350556" cy="257369"/>
            </a:xfrm>
            <a:prstGeom prst="rect">
              <a:avLst/>
            </a:prstGeom>
            <a:noFill/>
            <a:ln w="9525">
              <a:noFill/>
              <a:miter lim="800000"/>
              <a:headEnd/>
              <a:tailEnd/>
            </a:ln>
          </p:spPr>
          <p:txBody>
            <a:bodyPr lIns="0" tIns="36000" rIns="0" bIns="36000">
              <a:spAutoFit/>
            </a:bodyPr>
            <a:lstStyle/>
            <a:p>
              <a:pPr defTabSz="777875"/>
              <a:r>
                <a:rPr lang="zh-CN" altLang="en-US" sz="1200" b="1" dirty="0">
                  <a:solidFill>
                    <a:srgbClr val="000000"/>
                  </a:solidFill>
                  <a:latin typeface="+mn-ea"/>
                </a:rPr>
                <a:t>德国</a:t>
              </a:r>
              <a:r>
                <a:rPr lang="en-US" altLang="zh-CN" sz="1200" b="1" dirty="0">
                  <a:solidFill>
                    <a:srgbClr val="000000"/>
                  </a:solidFill>
                  <a:latin typeface="+mn-ea"/>
                </a:rPr>
                <a:t>:</a:t>
              </a:r>
              <a:r>
                <a:rPr lang="zh-CN" altLang="en-US" sz="1200" b="1" dirty="0">
                  <a:solidFill>
                    <a:srgbClr val="000000"/>
                  </a:solidFill>
                  <a:latin typeface="+mn-ea"/>
                </a:rPr>
                <a:t> 工业</a:t>
              </a:r>
              <a:r>
                <a:rPr lang="en-US" altLang="zh-CN" sz="1200" b="1" dirty="0">
                  <a:solidFill>
                    <a:srgbClr val="000000"/>
                  </a:solidFill>
                  <a:latin typeface="+mn-ea"/>
                </a:rPr>
                <a:t>4.0</a:t>
              </a:r>
              <a:r>
                <a:rPr lang="zh-CN" altLang="en-US" sz="1200" b="1" dirty="0">
                  <a:solidFill>
                    <a:srgbClr val="000000"/>
                  </a:solidFill>
                  <a:latin typeface="+mn-ea"/>
                </a:rPr>
                <a:t>战略</a:t>
              </a:r>
            </a:p>
          </p:txBody>
        </p:sp>
        <p:sp>
          <p:nvSpPr>
            <p:cNvPr id="15" name="矩形 18">
              <a:extLst>
                <a:ext uri="{FF2B5EF4-FFF2-40B4-BE49-F238E27FC236}">
                  <a16:creationId xmlns:a16="http://schemas.microsoft.com/office/drawing/2014/main" id="{C0FB5B85-0BCE-4C4C-891B-B7D992AFBE83}"/>
                </a:ext>
              </a:extLst>
            </p:cNvPr>
            <p:cNvSpPr/>
            <p:nvPr/>
          </p:nvSpPr>
          <p:spPr>
            <a:xfrm>
              <a:off x="893791" y="1419043"/>
              <a:ext cx="2212098" cy="411130"/>
            </a:xfrm>
            <a:prstGeom prst="rect">
              <a:avLst/>
            </a:prstGeom>
          </p:spPr>
          <p:txBody>
            <a:bodyPr lIns="0" tIns="36000" rIns="0" bIns="36000">
              <a:spAutoFit/>
            </a:bodyPr>
            <a:lstStyle>
              <a:defPPr>
                <a:defRPr lang="zh-CN"/>
              </a:defPPr>
              <a:lvl1pPr marL="0" algn="l" defTabSz="1023620" rtl="0" eaLnBrk="1" latinLnBrk="0" hangingPunct="1">
                <a:defRPr sz="2000" kern="1200">
                  <a:solidFill>
                    <a:schemeClr val="tx1"/>
                  </a:solidFill>
                  <a:latin typeface="+mn-lt"/>
                  <a:ea typeface="+mn-ea"/>
                  <a:cs typeface="+mn-cs"/>
                </a:defRPr>
              </a:lvl1pPr>
              <a:lvl2pPr marL="511810" algn="l" defTabSz="1023620" rtl="0" eaLnBrk="1" latinLnBrk="0" hangingPunct="1">
                <a:defRPr sz="2000" kern="1200">
                  <a:solidFill>
                    <a:schemeClr val="tx1"/>
                  </a:solidFill>
                  <a:latin typeface="+mn-lt"/>
                  <a:ea typeface="+mn-ea"/>
                  <a:cs typeface="+mn-cs"/>
                </a:defRPr>
              </a:lvl2pPr>
              <a:lvl3pPr marL="1024255" algn="l" defTabSz="1023620" rtl="0" eaLnBrk="1" latinLnBrk="0" hangingPunct="1">
                <a:defRPr sz="2000" kern="1200">
                  <a:solidFill>
                    <a:schemeClr val="tx1"/>
                  </a:solidFill>
                  <a:latin typeface="+mn-lt"/>
                  <a:ea typeface="+mn-ea"/>
                  <a:cs typeface="+mn-cs"/>
                </a:defRPr>
              </a:lvl3pPr>
              <a:lvl4pPr marL="1536065" algn="l" defTabSz="1023620" rtl="0" eaLnBrk="1" latinLnBrk="0" hangingPunct="1">
                <a:defRPr sz="2000" kern="1200">
                  <a:solidFill>
                    <a:schemeClr val="tx1"/>
                  </a:solidFill>
                  <a:latin typeface="+mn-lt"/>
                  <a:ea typeface="+mn-ea"/>
                  <a:cs typeface="+mn-cs"/>
                </a:defRPr>
              </a:lvl4pPr>
              <a:lvl5pPr marL="2047875" algn="l" defTabSz="1023620" rtl="0" eaLnBrk="1" latinLnBrk="0" hangingPunct="1">
                <a:defRPr sz="2000" kern="1200">
                  <a:solidFill>
                    <a:schemeClr val="tx1"/>
                  </a:solidFill>
                  <a:latin typeface="+mn-lt"/>
                  <a:ea typeface="+mn-ea"/>
                  <a:cs typeface="+mn-cs"/>
                </a:defRPr>
              </a:lvl5pPr>
              <a:lvl6pPr marL="2560320" algn="l" defTabSz="1023620" rtl="0" eaLnBrk="1" latinLnBrk="0" hangingPunct="1">
                <a:defRPr sz="2000" kern="1200">
                  <a:solidFill>
                    <a:schemeClr val="tx1"/>
                  </a:solidFill>
                  <a:latin typeface="+mn-lt"/>
                  <a:ea typeface="+mn-ea"/>
                  <a:cs typeface="+mn-cs"/>
                </a:defRPr>
              </a:lvl6pPr>
              <a:lvl7pPr marL="3072130" algn="l" defTabSz="1023620" rtl="0" eaLnBrk="1" latinLnBrk="0" hangingPunct="1">
                <a:defRPr sz="2000" kern="1200">
                  <a:solidFill>
                    <a:schemeClr val="tx1"/>
                  </a:solidFill>
                  <a:latin typeface="+mn-lt"/>
                  <a:ea typeface="+mn-ea"/>
                  <a:cs typeface="+mn-cs"/>
                </a:defRPr>
              </a:lvl7pPr>
              <a:lvl8pPr marL="3583940" algn="l" defTabSz="1023620" rtl="0" eaLnBrk="1" latinLnBrk="0" hangingPunct="1">
                <a:defRPr sz="2000" kern="1200">
                  <a:solidFill>
                    <a:schemeClr val="tx1"/>
                  </a:solidFill>
                  <a:latin typeface="+mn-lt"/>
                  <a:ea typeface="+mn-ea"/>
                  <a:cs typeface="+mn-cs"/>
                </a:defRPr>
              </a:lvl8pPr>
              <a:lvl9pPr marL="4096385" algn="l" defTabSz="1023620" rtl="0" eaLnBrk="1" latinLnBrk="0" hangingPunct="1">
                <a:defRPr sz="2000" kern="1200">
                  <a:solidFill>
                    <a:schemeClr val="tx1"/>
                  </a:solidFill>
                  <a:latin typeface="+mn-lt"/>
                  <a:ea typeface="+mn-ea"/>
                  <a:cs typeface="+mn-cs"/>
                </a:defRPr>
              </a:lvl9pPr>
            </a:lstStyle>
            <a:p>
              <a:pPr fontAlgn="auto">
                <a:spcBef>
                  <a:spcPts val="0"/>
                </a:spcBef>
                <a:spcAft>
                  <a:spcPts val="0"/>
                </a:spcAft>
                <a:defRPr/>
              </a:pPr>
              <a:r>
                <a:rPr lang="zh-CN" altLang="en-US" sz="1100" kern="0" dirty="0">
                  <a:solidFill>
                    <a:srgbClr val="000000"/>
                  </a:solidFill>
                  <a:latin typeface="+mn-ea"/>
                </a:rPr>
                <a:t>德国联盟教研部与联邦经济技术部联合</a:t>
              </a:r>
              <a:r>
                <a:rPr lang="zh-CN" altLang="en-US" sz="1100" b="1" kern="0" dirty="0">
                  <a:solidFill>
                    <a:srgbClr val="0089E1"/>
                  </a:solidFill>
                  <a:latin typeface="+mn-ea"/>
                </a:rPr>
                <a:t>弗朗霍夫、西门子</a:t>
              </a:r>
              <a:r>
                <a:rPr lang="zh-CN" altLang="en-US" sz="1100" kern="0" dirty="0">
                  <a:solidFill>
                    <a:srgbClr val="000000"/>
                  </a:solidFill>
                  <a:latin typeface="+mn-ea"/>
                </a:rPr>
                <a:t>等主导推动。</a:t>
              </a:r>
              <a:endParaRPr lang="zh-CN" altLang="en-US" sz="1100" kern="0" dirty="0">
                <a:solidFill>
                  <a:sysClr val="windowText" lastClr="000000"/>
                </a:solidFill>
                <a:latin typeface="+mn-ea"/>
              </a:endParaRPr>
            </a:p>
          </p:txBody>
        </p:sp>
        <p:sp>
          <p:nvSpPr>
            <p:cNvPr id="16" name="圆角矩形 21">
              <a:extLst>
                <a:ext uri="{FF2B5EF4-FFF2-40B4-BE49-F238E27FC236}">
                  <a16:creationId xmlns:a16="http://schemas.microsoft.com/office/drawing/2014/main" id="{78B5B67C-5FAE-45B4-B91B-61745C151235}"/>
                </a:ext>
              </a:extLst>
            </p:cNvPr>
            <p:cNvSpPr/>
            <p:nvPr/>
          </p:nvSpPr>
          <p:spPr>
            <a:xfrm>
              <a:off x="816229" y="3031814"/>
              <a:ext cx="2351843" cy="1582611"/>
            </a:xfrm>
            <a:prstGeom prst="roundRect">
              <a:avLst>
                <a:gd name="adj" fmla="val 7126"/>
              </a:avLst>
            </a:prstGeom>
            <a:solidFill>
              <a:srgbClr val="0089E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defPPr>
                <a:defRPr lang="zh-CN">
                  <a:solidFill>
                    <a:schemeClr val="lt1"/>
                  </a:solidFill>
                </a:defRPr>
              </a:defPPr>
              <a:lvl1pPr marL="0" algn="l" defTabSz="1023620" rtl="0" eaLnBrk="1" latinLnBrk="0" hangingPunct="1">
                <a:defRPr sz="2000" kern="1200">
                  <a:solidFill>
                    <a:schemeClr val="lt1"/>
                  </a:solidFill>
                  <a:latin typeface="+mn-lt"/>
                  <a:ea typeface="+mn-ea"/>
                  <a:cs typeface="+mn-cs"/>
                </a:defRPr>
              </a:lvl1pPr>
              <a:lvl2pPr marL="511810" algn="l" defTabSz="1023620" rtl="0" eaLnBrk="1" latinLnBrk="0" hangingPunct="1">
                <a:defRPr sz="2000" kern="1200">
                  <a:solidFill>
                    <a:schemeClr val="lt1"/>
                  </a:solidFill>
                  <a:latin typeface="+mn-lt"/>
                  <a:ea typeface="+mn-ea"/>
                  <a:cs typeface="+mn-cs"/>
                </a:defRPr>
              </a:lvl2pPr>
              <a:lvl3pPr marL="1024255" algn="l" defTabSz="1023620" rtl="0" eaLnBrk="1" latinLnBrk="0" hangingPunct="1">
                <a:defRPr sz="2000" kern="1200">
                  <a:solidFill>
                    <a:schemeClr val="lt1"/>
                  </a:solidFill>
                  <a:latin typeface="+mn-lt"/>
                  <a:ea typeface="+mn-ea"/>
                  <a:cs typeface="+mn-cs"/>
                </a:defRPr>
              </a:lvl3pPr>
              <a:lvl4pPr marL="1536065" algn="l" defTabSz="1023620" rtl="0" eaLnBrk="1" latinLnBrk="0" hangingPunct="1">
                <a:defRPr sz="2000" kern="1200">
                  <a:solidFill>
                    <a:schemeClr val="lt1"/>
                  </a:solidFill>
                  <a:latin typeface="+mn-lt"/>
                  <a:ea typeface="+mn-ea"/>
                  <a:cs typeface="+mn-cs"/>
                </a:defRPr>
              </a:lvl4pPr>
              <a:lvl5pPr marL="2047875" algn="l" defTabSz="1023620" rtl="0" eaLnBrk="1" latinLnBrk="0" hangingPunct="1">
                <a:defRPr sz="2000" kern="1200">
                  <a:solidFill>
                    <a:schemeClr val="lt1"/>
                  </a:solidFill>
                  <a:latin typeface="+mn-lt"/>
                  <a:ea typeface="+mn-ea"/>
                  <a:cs typeface="+mn-cs"/>
                </a:defRPr>
              </a:lvl5pPr>
              <a:lvl6pPr marL="2560320" algn="l" defTabSz="1023620" rtl="0" eaLnBrk="1" latinLnBrk="0" hangingPunct="1">
                <a:defRPr sz="2000" kern="1200">
                  <a:solidFill>
                    <a:schemeClr val="lt1"/>
                  </a:solidFill>
                  <a:latin typeface="+mn-lt"/>
                  <a:ea typeface="+mn-ea"/>
                  <a:cs typeface="+mn-cs"/>
                </a:defRPr>
              </a:lvl6pPr>
              <a:lvl7pPr marL="3072130" algn="l" defTabSz="1023620" rtl="0" eaLnBrk="1" latinLnBrk="0" hangingPunct="1">
                <a:defRPr sz="2000" kern="1200">
                  <a:solidFill>
                    <a:schemeClr val="lt1"/>
                  </a:solidFill>
                  <a:latin typeface="+mn-lt"/>
                  <a:ea typeface="+mn-ea"/>
                  <a:cs typeface="+mn-cs"/>
                </a:defRPr>
              </a:lvl7pPr>
              <a:lvl8pPr marL="3583940" algn="l" defTabSz="1023620" rtl="0" eaLnBrk="1" latinLnBrk="0" hangingPunct="1">
                <a:defRPr sz="2000" kern="1200">
                  <a:solidFill>
                    <a:schemeClr val="lt1"/>
                  </a:solidFill>
                  <a:latin typeface="+mn-lt"/>
                  <a:ea typeface="+mn-ea"/>
                  <a:cs typeface="+mn-cs"/>
                </a:defRPr>
              </a:lvl8pPr>
              <a:lvl9pPr marL="4096385" algn="l" defTabSz="1023620" rtl="0" eaLnBrk="1" latinLnBrk="0" hangingPunct="1">
                <a:defRPr sz="2000" kern="1200">
                  <a:solidFill>
                    <a:schemeClr val="lt1"/>
                  </a:solidFill>
                  <a:latin typeface="+mn-lt"/>
                  <a:ea typeface="+mn-ea"/>
                  <a:cs typeface="+mn-cs"/>
                </a:defRPr>
              </a:lvl9pPr>
            </a:lstStyle>
            <a:p>
              <a:pPr fontAlgn="auto">
                <a:lnSpc>
                  <a:spcPct val="90000"/>
                </a:lnSpc>
                <a:spcBef>
                  <a:spcPts val="0"/>
                </a:spcBef>
                <a:spcAft>
                  <a:spcPts val="0"/>
                </a:spcAft>
                <a:buFont typeface="Wingdings" panose="05000000000000000000" pitchFamily="2" charset="2"/>
                <a:buChar char="Ø"/>
                <a:defRPr/>
              </a:pPr>
              <a:r>
                <a:rPr lang="zh-CN" altLang="en-US" sz="1100" b="1" kern="0" dirty="0">
                  <a:solidFill>
                    <a:prstClr val="white"/>
                  </a:solidFill>
                  <a:latin typeface="+mn-ea"/>
                </a:rPr>
                <a:t>标志：</a:t>
              </a:r>
              <a:r>
                <a:rPr lang="zh-CN" altLang="en-US" sz="1100" kern="0" dirty="0">
                  <a:solidFill>
                    <a:prstClr val="white"/>
                  </a:solidFill>
                  <a:latin typeface="+mn-ea"/>
                </a:rPr>
                <a:t>自动化</a:t>
              </a:r>
              <a:r>
                <a:rPr lang="en-US" altLang="zh-CN" sz="1100" kern="0" dirty="0">
                  <a:solidFill>
                    <a:prstClr val="white"/>
                  </a:solidFill>
                  <a:latin typeface="+mn-ea"/>
                </a:rPr>
                <a:t>+</a:t>
              </a:r>
              <a:r>
                <a:rPr lang="zh-CN" altLang="en-US" sz="1100" kern="0" dirty="0">
                  <a:solidFill>
                    <a:prstClr val="white"/>
                  </a:solidFill>
                  <a:latin typeface="+mn-ea"/>
                </a:rPr>
                <a:t>数字化</a:t>
              </a:r>
              <a:r>
                <a:rPr lang="en-US" altLang="zh-CN" sz="1100" kern="0" dirty="0">
                  <a:solidFill>
                    <a:prstClr val="white"/>
                  </a:solidFill>
                  <a:latin typeface="+mn-ea"/>
                </a:rPr>
                <a:t>+CPS</a:t>
              </a:r>
            </a:p>
            <a:p>
              <a:pPr fontAlgn="auto">
                <a:lnSpc>
                  <a:spcPct val="90000"/>
                </a:lnSpc>
                <a:spcBef>
                  <a:spcPts val="0"/>
                </a:spcBef>
                <a:spcAft>
                  <a:spcPts val="0"/>
                </a:spcAft>
                <a:defRPr/>
              </a:pPr>
              <a:endParaRPr lang="en-US" altLang="zh-CN" sz="1100" kern="0" dirty="0">
                <a:solidFill>
                  <a:prstClr val="white"/>
                </a:solidFill>
                <a:latin typeface="+mn-ea"/>
              </a:endParaRPr>
            </a:p>
            <a:p>
              <a:pPr fontAlgn="auto">
                <a:lnSpc>
                  <a:spcPct val="90000"/>
                </a:lnSpc>
                <a:spcBef>
                  <a:spcPts val="0"/>
                </a:spcBef>
                <a:spcAft>
                  <a:spcPts val="0"/>
                </a:spcAft>
                <a:buFont typeface="Wingdings" panose="05000000000000000000" pitchFamily="2" charset="2"/>
                <a:buChar char="Ø"/>
                <a:defRPr/>
              </a:pPr>
              <a:r>
                <a:rPr lang="zh-CN" altLang="en-US" sz="1100" b="1" kern="0" dirty="0">
                  <a:solidFill>
                    <a:prstClr val="white"/>
                  </a:solidFill>
                  <a:latin typeface="+mn-ea"/>
                </a:rPr>
                <a:t>路径：</a:t>
              </a:r>
              <a:r>
                <a:rPr lang="zh-CN" altLang="en-US" sz="1100" kern="0" dirty="0">
                  <a:solidFill>
                    <a:prstClr val="white"/>
                  </a:solidFill>
                  <a:latin typeface="+mn-ea"/>
                </a:rPr>
                <a:t>在先进的自动化基础上实施机机、人机互联，通过数字化系统集成贯通全流程</a:t>
              </a:r>
              <a:r>
                <a:rPr lang="en-US" altLang="zh-CN" sz="1100" kern="0" dirty="0">
                  <a:solidFill>
                    <a:prstClr val="white"/>
                  </a:solidFill>
                  <a:latin typeface="+mn-ea"/>
                </a:rPr>
                <a:t>(</a:t>
              </a:r>
              <a:r>
                <a:rPr lang="zh-CN" altLang="en-US" sz="1100" kern="0" dirty="0">
                  <a:solidFill>
                    <a:prstClr val="white"/>
                  </a:solidFill>
                  <a:latin typeface="+mn-ea"/>
                </a:rPr>
                <a:t>先进硬体基础上软件深化互联</a:t>
              </a:r>
              <a:r>
                <a:rPr lang="en-US" altLang="zh-CN" sz="1100" kern="0" dirty="0">
                  <a:solidFill>
                    <a:prstClr val="white"/>
                  </a:solidFill>
                  <a:latin typeface="+mn-ea"/>
                </a:rPr>
                <a:t>)</a:t>
              </a:r>
            </a:p>
            <a:p>
              <a:pPr fontAlgn="auto">
                <a:lnSpc>
                  <a:spcPct val="90000"/>
                </a:lnSpc>
                <a:spcBef>
                  <a:spcPts val="0"/>
                </a:spcBef>
                <a:spcAft>
                  <a:spcPts val="0"/>
                </a:spcAft>
                <a:defRPr/>
              </a:pPr>
              <a:endParaRPr lang="en-US" altLang="zh-CN" sz="1100" kern="0" dirty="0">
                <a:solidFill>
                  <a:prstClr val="white"/>
                </a:solidFill>
                <a:latin typeface="+mn-ea"/>
              </a:endParaRPr>
            </a:p>
            <a:p>
              <a:pPr fontAlgn="auto">
                <a:lnSpc>
                  <a:spcPct val="90000"/>
                </a:lnSpc>
                <a:spcBef>
                  <a:spcPts val="0"/>
                </a:spcBef>
                <a:spcAft>
                  <a:spcPts val="0"/>
                </a:spcAft>
                <a:buFont typeface="Wingdings" panose="05000000000000000000" pitchFamily="2" charset="2"/>
                <a:buChar char="Ø"/>
                <a:defRPr/>
              </a:pPr>
              <a:r>
                <a:rPr lang="zh-CN" altLang="en-US" sz="1100" b="1" kern="0" dirty="0">
                  <a:solidFill>
                    <a:prstClr val="white"/>
                  </a:solidFill>
                  <a:latin typeface="+mn-ea"/>
                </a:rPr>
                <a:t>目的</a:t>
              </a:r>
              <a:r>
                <a:rPr lang="zh-CN" altLang="en-US" sz="1100" kern="0" dirty="0">
                  <a:solidFill>
                    <a:prstClr val="white"/>
                  </a:solidFill>
                  <a:latin typeface="+mn-ea"/>
                </a:rPr>
                <a:t>：保持智能制造技术领导到位，占据制高点</a:t>
              </a:r>
              <a:endParaRPr lang="en-US" altLang="zh-CN" sz="1100" kern="0" dirty="0">
                <a:solidFill>
                  <a:prstClr val="white"/>
                </a:solidFill>
                <a:latin typeface="+mn-ea"/>
              </a:endParaRPr>
            </a:p>
          </p:txBody>
        </p:sp>
        <p:pic>
          <p:nvPicPr>
            <p:cNvPr id="17" name="对象 1">
              <a:extLst>
                <a:ext uri="{FF2B5EF4-FFF2-40B4-BE49-F238E27FC236}">
                  <a16:creationId xmlns:a16="http://schemas.microsoft.com/office/drawing/2014/main" id="{3BD2A9A5-1D55-4C94-8A6A-1338CA94CEF8}"/>
                </a:ext>
              </a:extLst>
            </p:cNvPr>
            <p:cNvPicPr>
              <a:picLocks noChangeAspect="1"/>
            </p:cNvPicPr>
            <p:nvPr/>
          </p:nvPicPr>
          <p:blipFill>
            <a:blip r:embed="rId6"/>
            <a:srcRect b="52493"/>
            <a:stretch>
              <a:fillRect/>
            </a:stretch>
          </p:blipFill>
          <p:spPr bwMode="auto">
            <a:xfrm>
              <a:off x="2881571" y="1091025"/>
              <a:ext cx="279963" cy="235223"/>
            </a:xfrm>
            <a:prstGeom prst="rect">
              <a:avLst/>
            </a:prstGeom>
            <a:noFill/>
            <a:ln w="9525">
              <a:noFill/>
              <a:miter lim="800000"/>
              <a:headEnd/>
              <a:tailEnd/>
            </a:ln>
          </p:spPr>
        </p:pic>
      </p:grpSp>
      <p:grpSp>
        <p:nvGrpSpPr>
          <p:cNvPr id="18" name="Group 3">
            <a:extLst>
              <a:ext uri="{FF2B5EF4-FFF2-40B4-BE49-F238E27FC236}">
                <a16:creationId xmlns:a16="http://schemas.microsoft.com/office/drawing/2014/main" id="{5A2EB180-B7D3-45DF-9994-C8F4E78862E4}"/>
              </a:ext>
            </a:extLst>
          </p:cNvPr>
          <p:cNvGrpSpPr>
            <a:grpSpLocks/>
          </p:cNvGrpSpPr>
          <p:nvPr/>
        </p:nvGrpSpPr>
        <p:grpSpPr bwMode="auto">
          <a:xfrm>
            <a:off x="3411538" y="922338"/>
            <a:ext cx="2376487" cy="3692525"/>
            <a:chOff x="3412277" y="922196"/>
            <a:chExt cx="2375909" cy="3692230"/>
          </a:xfrm>
        </p:grpSpPr>
        <p:sp>
          <p:nvSpPr>
            <p:cNvPr id="19" name="圆角矩形 14">
              <a:extLst>
                <a:ext uri="{FF2B5EF4-FFF2-40B4-BE49-F238E27FC236}">
                  <a16:creationId xmlns:a16="http://schemas.microsoft.com/office/drawing/2014/main" id="{146928BA-4447-458B-AF27-1A1750BDD467}"/>
                </a:ext>
              </a:extLst>
            </p:cNvPr>
            <p:cNvSpPr/>
            <p:nvPr/>
          </p:nvSpPr>
          <p:spPr>
            <a:xfrm>
              <a:off x="3412277" y="922196"/>
              <a:ext cx="2363212" cy="3500157"/>
            </a:xfrm>
            <a:prstGeom prst="roundRect">
              <a:avLst>
                <a:gd name="adj" fmla="val 441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defPPr>
                <a:defRPr lang="zh-CN">
                  <a:solidFill>
                    <a:schemeClr val="lt1"/>
                  </a:solidFill>
                </a:defRPr>
              </a:defPPr>
              <a:lvl1pPr marL="0" algn="l" defTabSz="1023620" rtl="0" eaLnBrk="1" latinLnBrk="0" hangingPunct="1">
                <a:defRPr sz="2000" kern="1200">
                  <a:solidFill>
                    <a:schemeClr val="lt1"/>
                  </a:solidFill>
                  <a:latin typeface="+mn-lt"/>
                  <a:ea typeface="+mn-ea"/>
                  <a:cs typeface="+mn-cs"/>
                </a:defRPr>
              </a:lvl1pPr>
              <a:lvl2pPr marL="511810" algn="l" defTabSz="1023620" rtl="0" eaLnBrk="1" latinLnBrk="0" hangingPunct="1">
                <a:defRPr sz="2000" kern="1200">
                  <a:solidFill>
                    <a:schemeClr val="lt1"/>
                  </a:solidFill>
                  <a:latin typeface="+mn-lt"/>
                  <a:ea typeface="+mn-ea"/>
                  <a:cs typeface="+mn-cs"/>
                </a:defRPr>
              </a:lvl2pPr>
              <a:lvl3pPr marL="1024255" algn="l" defTabSz="1023620" rtl="0" eaLnBrk="1" latinLnBrk="0" hangingPunct="1">
                <a:defRPr sz="2000" kern="1200">
                  <a:solidFill>
                    <a:schemeClr val="lt1"/>
                  </a:solidFill>
                  <a:latin typeface="+mn-lt"/>
                  <a:ea typeface="+mn-ea"/>
                  <a:cs typeface="+mn-cs"/>
                </a:defRPr>
              </a:lvl3pPr>
              <a:lvl4pPr marL="1536065" algn="l" defTabSz="1023620" rtl="0" eaLnBrk="1" latinLnBrk="0" hangingPunct="1">
                <a:defRPr sz="2000" kern="1200">
                  <a:solidFill>
                    <a:schemeClr val="lt1"/>
                  </a:solidFill>
                  <a:latin typeface="+mn-lt"/>
                  <a:ea typeface="+mn-ea"/>
                  <a:cs typeface="+mn-cs"/>
                </a:defRPr>
              </a:lvl4pPr>
              <a:lvl5pPr marL="2047875" algn="l" defTabSz="1023620" rtl="0" eaLnBrk="1" latinLnBrk="0" hangingPunct="1">
                <a:defRPr sz="2000" kern="1200">
                  <a:solidFill>
                    <a:schemeClr val="lt1"/>
                  </a:solidFill>
                  <a:latin typeface="+mn-lt"/>
                  <a:ea typeface="+mn-ea"/>
                  <a:cs typeface="+mn-cs"/>
                </a:defRPr>
              </a:lvl5pPr>
              <a:lvl6pPr marL="2560320" algn="l" defTabSz="1023620" rtl="0" eaLnBrk="1" latinLnBrk="0" hangingPunct="1">
                <a:defRPr sz="2000" kern="1200">
                  <a:solidFill>
                    <a:schemeClr val="lt1"/>
                  </a:solidFill>
                  <a:latin typeface="+mn-lt"/>
                  <a:ea typeface="+mn-ea"/>
                  <a:cs typeface="+mn-cs"/>
                </a:defRPr>
              </a:lvl6pPr>
              <a:lvl7pPr marL="3072130" algn="l" defTabSz="1023620" rtl="0" eaLnBrk="1" latinLnBrk="0" hangingPunct="1">
                <a:defRPr sz="2000" kern="1200">
                  <a:solidFill>
                    <a:schemeClr val="lt1"/>
                  </a:solidFill>
                  <a:latin typeface="+mn-lt"/>
                  <a:ea typeface="+mn-ea"/>
                  <a:cs typeface="+mn-cs"/>
                </a:defRPr>
              </a:lvl7pPr>
              <a:lvl8pPr marL="3583940" algn="l" defTabSz="1023620" rtl="0" eaLnBrk="1" latinLnBrk="0" hangingPunct="1">
                <a:defRPr sz="2000" kern="1200">
                  <a:solidFill>
                    <a:schemeClr val="lt1"/>
                  </a:solidFill>
                  <a:latin typeface="+mn-lt"/>
                  <a:ea typeface="+mn-ea"/>
                  <a:cs typeface="+mn-cs"/>
                </a:defRPr>
              </a:lvl8pPr>
              <a:lvl9pPr marL="4096385" algn="l" defTabSz="1023620" rtl="0" eaLnBrk="1" latinLnBrk="0" hangingPunct="1">
                <a:defRPr sz="2000" kern="1200">
                  <a:solidFill>
                    <a:schemeClr val="lt1"/>
                  </a:solidFill>
                  <a:latin typeface="+mn-lt"/>
                  <a:ea typeface="+mn-ea"/>
                  <a:cs typeface="+mn-cs"/>
                </a:defRPr>
              </a:lvl9pPr>
            </a:lstStyle>
            <a:p>
              <a:pPr algn="ctr" defTabSz="779145" fontAlgn="auto">
                <a:spcBef>
                  <a:spcPts val="0"/>
                </a:spcBef>
                <a:spcAft>
                  <a:spcPts val="0"/>
                </a:spcAft>
                <a:defRPr/>
              </a:pPr>
              <a:endParaRPr lang="zh-CN" altLang="en-US" sz="1500">
                <a:solidFill>
                  <a:srgbClr val="FFFFFF"/>
                </a:solidFill>
                <a:latin typeface="+mn-ea"/>
              </a:endParaRPr>
            </a:p>
          </p:txBody>
        </p:sp>
        <p:pic>
          <p:nvPicPr>
            <p:cNvPr id="20" name="Picture 3">
              <a:extLst>
                <a:ext uri="{FF2B5EF4-FFF2-40B4-BE49-F238E27FC236}">
                  <a16:creationId xmlns:a16="http://schemas.microsoft.com/office/drawing/2014/main" id="{4651FC85-4738-406B-BA12-3F4DA4331CF7}"/>
                </a:ext>
              </a:extLst>
            </p:cNvPr>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3488009" y="987574"/>
              <a:ext cx="597434" cy="350753"/>
            </a:xfrm>
            <a:prstGeom prst="rect">
              <a:avLst/>
            </a:prstGeom>
            <a:noFill/>
            <a:ln w="9525">
              <a:noFill/>
              <a:miter lim="800000"/>
              <a:headEnd/>
              <a:tailEnd/>
            </a:ln>
          </p:spPr>
        </p:pic>
        <p:pic>
          <p:nvPicPr>
            <p:cNvPr id="21" name="Picture 4">
              <a:extLst>
                <a:ext uri="{FF2B5EF4-FFF2-40B4-BE49-F238E27FC236}">
                  <a16:creationId xmlns:a16="http://schemas.microsoft.com/office/drawing/2014/main" id="{37407FCD-E310-4EA0-A67E-91C830B934B4}"/>
                </a:ext>
              </a:extLst>
            </p:cNvPr>
            <p:cNvPicPr>
              <a:picLocks noChangeArrowheads="1"/>
            </p:cNvPicPr>
            <p:nvPr/>
          </p:nvPicPr>
          <p:blipFill>
            <a:blip r:embed="rId8"/>
            <a:srcRect/>
            <a:stretch>
              <a:fillRect/>
            </a:stretch>
          </p:blipFill>
          <p:spPr bwMode="auto">
            <a:xfrm>
              <a:off x="3416001" y="1995686"/>
              <a:ext cx="2340000" cy="2348583"/>
            </a:xfrm>
            <a:prstGeom prst="rect">
              <a:avLst/>
            </a:prstGeom>
            <a:noFill/>
            <a:ln w="9525">
              <a:noFill/>
              <a:miter lim="800000"/>
              <a:headEnd/>
              <a:tailEnd/>
            </a:ln>
          </p:spPr>
        </p:pic>
        <p:sp>
          <p:nvSpPr>
            <p:cNvPr id="22" name="TextBox 22">
              <a:extLst>
                <a:ext uri="{FF2B5EF4-FFF2-40B4-BE49-F238E27FC236}">
                  <a16:creationId xmlns:a16="http://schemas.microsoft.com/office/drawing/2014/main" id="{77BB2746-7217-43A2-B106-CB1EF0CB1301}"/>
                </a:ext>
              </a:extLst>
            </p:cNvPr>
            <p:cNvSpPr txBox="1">
              <a:spLocks noChangeArrowheads="1"/>
            </p:cNvSpPr>
            <p:nvPr/>
          </p:nvSpPr>
          <p:spPr bwMode="auto">
            <a:xfrm>
              <a:off x="4184308" y="995009"/>
              <a:ext cx="1115116" cy="442035"/>
            </a:xfrm>
            <a:prstGeom prst="rect">
              <a:avLst/>
            </a:prstGeom>
            <a:noFill/>
            <a:ln w="9525">
              <a:noFill/>
              <a:miter lim="800000"/>
              <a:headEnd/>
              <a:tailEnd/>
            </a:ln>
          </p:spPr>
          <p:txBody>
            <a:bodyPr lIns="0" tIns="36000" rIns="0" bIns="36000">
              <a:spAutoFit/>
            </a:bodyPr>
            <a:lstStyle/>
            <a:p>
              <a:pPr defTabSz="777875"/>
              <a:r>
                <a:rPr lang="zh-CN" altLang="en-US" sz="1200" b="1">
                  <a:solidFill>
                    <a:srgbClr val="000000"/>
                  </a:solidFill>
                  <a:latin typeface="+mn-ea"/>
                </a:rPr>
                <a:t>美国</a:t>
              </a:r>
              <a:r>
                <a:rPr lang="en-US" altLang="zh-CN" sz="1200" b="1">
                  <a:solidFill>
                    <a:srgbClr val="000000"/>
                  </a:solidFill>
                  <a:latin typeface="+mn-ea"/>
                </a:rPr>
                <a:t>:</a:t>
              </a:r>
              <a:r>
                <a:rPr lang="zh-CN" altLang="en-US" sz="1200" b="1">
                  <a:solidFill>
                    <a:srgbClr val="000000"/>
                  </a:solidFill>
                  <a:latin typeface="+mn-ea"/>
                </a:rPr>
                <a:t> 智能制造</a:t>
              </a:r>
              <a:r>
                <a:rPr lang="en-US" altLang="zh-CN" sz="1200" b="1">
                  <a:solidFill>
                    <a:srgbClr val="000000"/>
                  </a:solidFill>
                  <a:latin typeface="+mn-ea"/>
                </a:rPr>
                <a:t>/</a:t>
              </a:r>
              <a:r>
                <a:rPr lang="zh-CN" altLang="en-US" sz="1200" b="1">
                  <a:solidFill>
                    <a:srgbClr val="000000"/>
                  </a:solidFill>
                  <a:latin typeface="+mn-ea"/>
                </a:rPr>
                <a:t>工业互联网</a:t>
              </a:r>
            </a:p>
          </p:txBody>
        </p:sp>
        <p:sp>
          <p:nvSpPr>
            <p:cNvPr id="23" name="矩形 19">
              <a:extLst>
                <a:ext uri="{FF2B5EF4-FFF2-40B4-BE49-F238E27FC236}">
                  <a16:creationId xmlns:a16="http://schemas.microsoft.com/office/drawing/2014/main" id="{8C465BE3-30D7-4582-A213-87E0C69D9445}"/>
                </a:ext>
              </a:extLst>
            </p:cNvPr>
            <p:cNvSpPr/>
            <p:nvPr/>
          </p:nvSpPr>
          <p:spPr>
            <a:xfrm>
              <a:off x="3488458" y="1392058"/>
              <a:ext cx="2160062" cy="580979"/>
            </a:xfrm>
            <a:prstGeom prst="rect">
              <a:avLst/>
            </a:prstGeom>
          </p:spPr>
          <p:txBody>
            <a:bodyPr lIns="0" tIns="36000" rIns="0" bIns="36000">
              <a:spAutoFit/>
            </a:bodyPr>
            <a:lstStyle>
              <a:defPPr>
                <a:defRPr lang="zh-CN"/>
              </a:defPPr>
              <a:lvl1pPr marL="0" algn="l" defTabSz="1023620" rtl="0" eaLnBrk="1" latinLnBrk="0" hangingPunct="1">
                <a:defRPr sz="2000" kern="1200">
                  <a:solidFill>
                    <a:schemeClr val="tx1"/>
                  </a:solidFill>
                  <a:latin typeface="+mn-lt"/>
                  <a:ea typeface="+mn-ea"/>
                  <a:cs typeface="+mn-cs"/>
                </a:defRPr>
              </a:lvl1pPr>
              <a:lvl2pPr marL="511810" algn="l" defTabSz="1023620" rtl="0" eaLnBrk="1" latinLnBrk="0" hangingPunct="1">
                <a:defRPr sz="2000" kern="1200">
                  <a:solidFill>
                    <a:schemeClr val="tx1"/>
                  </a:solidFill>
                  <a:latin typeface="+mn-lt"/>
                  <a:ea typeface="+mn-ea"/>
                  <a:cs typeface="+mn-cs"/>
                </a:defRPr>
              </a:lvl2pPr>
              <a:lvl3pPr marL="1024255" algn="l" defTabSz="1023620" rtl="0" eaLnBrk="1" latinLnBrk="0" hangingPunct="1">
                <a:defRPr sz="2000" kern="1200">
                  <a:solidFill>
                    <a:schemeClr val="tx1"/>
                  </a:solidFill>
                  <a:latin typeface="+mn-lt"/>
                  <a:ea typeface="+mn-ea"/>
                  <a:cs typeface="+mn-cs"/>
                </a:defRPr>
              </a:lvl3pPr>
              <a:lvl4pPr marL="1536065" algn="l" defTabSz="1023620" rtl="0" eaLnBrk="1" latinLnBrk="0" hangingPunct="1">
                <a:defRPr sz="2000" kern="1200">
                  <a:solidFill>
                    <a:schemeClr val="tx1"/>
                  </a:solidFill>
                  <a:latin typeface="+mn-lt"/>
                  <a:ea typeface="+mn-ea"/>
                  <a:cs typeface="+mn-cs"/>
                </a:defRPr>
              </a:lvl4pPr>
              <a:lvl5pPr marL="2047875" algn="l" defTabSz="1023620" rtl="0" eaLnBrk="1" latinLnBrk="0" hangingPunct="1">
                <a:defRPr sz="2000" kern="1200">
                  <a:solidFill>
                    <a:schemeClr val="tx1"/>
                  </a:solidFill>
                  <a:latin typeface="+mn-lt"/>
                  <a:ea typeface="+mn-ea"/>
                  <a:cs typeface="+mn-cs"/>
                </a:defRPr>
              </a:lvl5pPr>
              <a:lvl6pPr marL="2560320" algn="l" defTabSz="1023620" rtl="0" eaLnBrk="1" latinLnBrk="0" hangingPunct="1">
                <a:defRPr sz="2000" kern="1200">
                  <a:solidFill>
                    <a:schemeClr val="tx1"/>
                  </a:solidFill>
                  <a:latin typeface="+mn-lt"/>
                  <a:ea typeface="+mn-ea"/>
                  <a:cs typeface="+mn-cs"/>
                </a:defRPr>
              </a:lvl6pPr>
              <a:lvl7pPr marL="3072130" algn="l" defTabSz="1023620" rtl="0" eaLnBrk="1" latinLnBrk="0" hangingPunct="1">
                <a:defRPr sz="2000" kern="1200">
                  <a:solidFill>
                    <a:schemeClr val="tx1"/>
                  </a:solidFill>
                  <a:latin typeface="+mn-lt"/>
                  <a:ea typeface="+mn-ea"/>
                  <a:cs typeface="+mn-cs"/>
                </a:defRPr>
              </a:lvl7pPr>
              <a:lvl8pPr marL="3583940" algn="l" defTabSz="1023620" rtl="0" eaLnBrk="1" latinLnBrk="0" hangingPunct="1">
                <a:defRPr sz="2000" kern="1200">
                  <a:solidFill>
                    <a:schemeClr val="tx1"/>
                  </a:solidFill>
                  <a:latin typeface="+mn-lt"/>
                  <a:ea typeface="+mn-ea"/>
                  <a:cs typeface="+mn-cs"/>
                </a:defRPr>
              </a:lvl8pPr>
              <a:lvl9pPr marL="4096385" algn="l" defTabSz="1023620" rtl="0" eaLnBrk="1" latinLnBrk="0" hangingPunct="1">
                <a:defRPr sz="2000" kern="1200">
                  <a:solidFill>
                    <a:schemeClr val="tx1"/>
                  </a:solidFill>
                  <a:latin typeface="+mn-lt"/>
                  <a:ea typeface="+mn-ea"/>
                  <a:cs typeface="+mn-cs"/>
                </a:defRPr>
              </a:lvl9pPr>
            </a:lstStyle>
            <a:p>
              <a:pPr defTabSz="779145" fontAlgn="auto">
                <a:spcBef>
                  <a:spcPts val="0"/>
                </a:spcBef>
                <a:spcAft>
                  <a:spcPts val="0"/>
                </a:spcAft>
                <a:defRPr/>
              </a:pPr>
              <a:r>
                <a:rPr lang="zh-CN" altLang="en-US" sz="1100" kern="0" dirty="0">
                  <a:solidFill>
                    <a:srgbClr val="000000"/>
                  </a:solidFill>
                  <a:latin typeface="+mn-ea"/>
                </a:rPr>
                <a:t>美国智能制造领导联盟主导：能源部、科技部联合</a:t>
              </a:r>
              <a:r>
                <a:rPr lang="en-US" altLang="zh-CN" sz="1100" b="1" kern="0" dirty="0">
                  <a:solidFill>
                    <a:srgbClr val="0089E1"/>
                  </a:solidFill>
                  <a:latin typeface="+mn-ea"/>
                </a:rPr>
                <a:t>GE</a:t>
              </a:r>
              <a:r>
                <a:rPr lang="zh-CN" altLang="en-US" sz="1100" b="1" kern="0" dirty="0">
                  <a:solidFill>
                    <a:srgbClr val="0089E1"/>
                  </a:solidFill>
                  <a:latin typeface="+mn-ea"/>
                </a:rPr>
                <a:t>、</a:t>
              </a:r>
              <a:r>
                <a:rPr lang="en-US" altLang="zh-CN" sz="1100" b="1" kern="0" dirty="0">
                  <a:solidFill>
                    <a:srgbClr val="0089E1"/>
                  </a:solidFill>
                  <a:latin typeface="+mn-ea"/>
                </a:rPr>
                <a:t>IBM</a:t>
              </a:r>
              <a:r>
                <a:rPr lang="zh-CN" altLang="en-US" sz="1100" b="1" kern="0" dirty="0">
                  <a:solidFill>
                    <a:srgbClr val="0089E1"/>
                  </a:solidFill>
                  <a:latin typeface="+mn-ea"/>
                </a:rPr>
                <a:t>、罗克韦尔、麻省理工</a:t>
              </a:r>
              <a:r>
                <a:rPr lang="zh-CN" altLang="en-US" sz="1100" kern="0" dirty="0">
                  <a:solidFill>
                    <a:srgbClr val="000000"/>
                  </a:solidFill>
                  <a:latin typeface="+mn-ea"/>
                </a:rPr>
                <a:t>等组成</a:t>
              </a:r>
            </a:p>
          </p:txBody>
        </p:sp>
        <p:sp>
          <p:nvSpPr>
            <p:cNvPr id="24" name="圆角矩形 22">
              <a:extLst>
                <a:ext uri="{FF2B5EF4-FFF2-40B4-BE49-F238E27FC236}">
                  <a16:creationId xmlns:a16="http://schemas.microsoft.com/office/drawing/2014/main" id="{5955F683-DBB5-4635-B0A5-22990BD46BB3}"/>
                </a:ext>
              </a:extLst>
            </p:cNvPr>
            <p:cNvSpPr/>
            <p:nvPr/>
          </p:nvSpPr>
          <p:spPr>
            <a:xfrm>
              <a:off x="3424974" y="3031814"/>
              <a:ext cx="2336232" cy="1582612"/>
            </a:xfrm>
            <a:prstGeom prst="roundRect">
              <a:avLst>
                <a:gd name="adj" fmla="val 7126"/>
              </a:avLst>
            </a:prstGeom>
            <a:solidFill>
              <a:srgbClr val="0089E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36000" anchor="ctr"/>
            <a:lstStyle>
              <a:defPPr>
                <a:defRPr lang="zh-CN">
                  <a:solidFill>
                    <a:schemeClr val="lt1"/>
                  </a:solidFill>
                </a:defRPr>
              </a:defPPr>
              <a:lvl1pPr marL="0" algn="l" defTabSz="1023620" rtl="0" eaLnBrk="1" latinLnBrk="0" hangingPunct="1">
                <a:defRPr sz="2000" kern="1200">
                  <a:solidFill>
                    <a:schemeClr val="lt1"/>
                  </a:solidFill>
                  <a:latin typeface="+mn-lt"/>
                  <a:ea typeface="+mn-ea"/>
                  <a:cs typeface="+mn-cs"/>
                </a:defRPr>
              </a:lvl1pPr>
              <a:lvl2pPr marL="511810" algn="l" defTabSz="1023620" rtl="0" eaLnBrk="1" latinLnBrk="0" hangingPunct="1">
                <a:defRPr sz="2000" kern="1200">
                  <a:solidFill>
                    <a:schemeClr val="lt1"/>
                  </a:solidFill>
                  <a:latin typeface="+mn-lt"/>
                  <a:ea typeface="+mn-ea"/>
                  <a:cs typeface="+mn-cs"/>
                </a:defRPr>
              </a:lvl2pPr>
              <a:lvl3pPr marL="1024255" algn="l" defTabSz="1023620" rtl="0" eaLnBrk="1" latinLnBrk="0" hangingPunct="1">
                <a:defRPr sz="2000" kern="1200">
                  <a:solidFill>
                    <a:schemeClr val="lt1"/>
                  </a:solidFill>
                  <a:latin typeface="+mn-lt"/>
                  <a:ea typeface="+mn-ea"/>
                  <a:cs typeface="+mn-cs"/>
                </a:defRPr>
              </a:lvl3pPr>
              <a:lvl4pPr marL="1536065" algn="l" defTabSz="1023620" rtl="0" eaLnBrk="1" latinLnBrk="0" hangingPunct="1">
                <a:defRPr sz="2000" kern="1200">
                  <a:solidFill>
                    <a:schemeClr val="lt1"/>
                  </a:solidFill>
                  <a:latin typeface="+mn-lt"/>
                  <a:ea typeface="+mn-ea"/>
                  <a:cs typeface="+mn-cs"/>
                </a:defRPr>
              </a:lvl4pPr>
              <a:lvl5pPr marL="2047875" algn="l" defTabSz="1023620" rtl="0" eaLnBrk="1" latinLnBrk="0" hangingPunct="1">
                <a:defRPr sz="2000" kern="1200">
                  <a:solidFill>
                    <a:schemeClr val="lt1"/>
                  </a:solidFill>
                  <a:latin typeface="+mn-lt"/>
                  <a:ea typeface="+mn-ea"/>
                  <a:cs typeface="+mn-cs"/>
                </a:defRPr>
              </a:lvl5pPr>
              <a:lvl6pPr marL="2560320" algn="l" defTabSz="1023620" rtl="0" eaLnBrk="1" latinLnBrk="0" hangingPunct="1">
                <a:defRPr sz="2000" kern="1200">
                  <a:solidFill>
                    <a:schemeClr val="lt1"/>
                  </a:solidFill>
                  <a:latin typeface="+mn-lt"/>
                  <a:ea typeface="+mn-ea"/>
                  <a:cs typeface="+mn-cs"/>
                </a:defRPr>
              </a:lvl6pPr>
              <a:lvl7pPr marL="3072130" algn="l" defTabSz="1023620" rtl="0" eaLnBrk="1" latinLnBrk="0" hangingPunct="1">
                <a:defRPr sz="2000" kern="1200">
                  <a:solidFill>
                    <a:schemeClr val="lt1"/>
                  </a:solidFill>
                  <a:latin typeface="+mn-lt"/>
                  <a:ea typeface="+mn-ea"/>
                  <a:cs typeface="+mn-cs"/>
                </a:defRPr>
              </a:lvl7pPr>
              <a:lvl8pPr marL="3583940" algn="l" defTabSz="1023620" rtl="0" eaLnBrk="1" latinLnBrk="0" hangingPunct="1">
                <a:defRPr sz="2000" kern="1200">
                  <a:solidFill>
                    <a:schemeClr val="lt1"/>
                  </a:solidFill>
                  <a:latin typeface="+mn-lt"/>
                  <a:ea typeface="+mn-ea"/>
                  <a:cs typeface="+mn-cs"/>
                </a:defRPr>
              </a:lvl8pPr>
              <a:lvl9pPr marL="4096385" algn="l" defTabSz="1023620" rtl="0" eaLnBrk="1" latinLnBrk="0" hangingPunct="1">
                <a:defRPr sz="2000" kern="1200">
                  <a:solidFill>
                    <a:schemeClr val="lt1"/>
                  </a:solidFill>
                  <a:latin typeface="+mn-lt"/>
                  <a:ea typeface="+mn-ea"/>
                  <a:cs typeface="+mn-cs"/>
                </a:defRPr>
              </a:lvl9pPr>
            </a:lstStyle>
            <a:p>
              <a:pPr fontAlgn="auto">
                <a:lnSpc>
                  <a:spcPct val="90000"/>
                </a:lnSpc>
                <a:spcBef>
                  <a:spcPts val="0"/>
                </a:spcBef>
                <a:spcAft>
                  <a:spcPts val="0"/>
                </a:spcAft>
                <a:buFont typeface="Wingdings" panose="05000000000000000000" pitchFamily="2" charset="2"/>
                <a:buChar char="Ø"/>
                <a:defRPr/>
              </a:pPr>
              <a:r>
                <a:rPr lang="zh-CN" altLang="en-US" sz="1100" b="1" kern="0" dirty="0">
                  <a:solidFill>
                    <a:prstClr val="white"/>
                  </a:solidFill>
                  <a:latin typeface="+mn-ea"/>
                </a:rPr>
                <a:t>标志：</a:t>
              </a:r>
              <a:r>
                <a:rPr lang="zh-CN" altLang="en-US" sz="1100" kern="0" dirty="0">
                  <a:solidFill>
                    <a:prstClr val="white"/>
                  </a:solidFill>
                  <a:latin typeface="+mn-ea"/>
                </a:rPr>
                <a:t>工业互联网</a:t>
              </a:r>
              <a:r>
                <a:rPr lang="en-US" altLang="zh-CN" sz="1100" kern="0" dirty="0">
                  <a:solidFill>
                    <a:prstClr val="white"/>
                  </a:solidFill>
                  <a:latin typeface="+mn-ea"/>
                </a:rPr>
                <a:t>+</a:t>
              </a:r>
              <a:r>
                <a:rPr lang="zh-CN" altLang="en-US" sz="1100" kern="0" dirty="0">
                  <a:solidFill>
                    <a:prstClr val="white"/>
                  </a:solidFill>
                  <a:latin typeface="+mn-ea"/>
                </a:rPr>
                <a:t>先进制造技术</a:t>
              </a:r>
              <a:r>
                <a:rPr lang="en-US" altLang="zh-CN" sz="1100" kern="0" dirty="0">
                  <a:solidFill>
                    <a:prstClr val="white"/>
                  </a:solidFill>
                  <a:latin typeface="+mn-ea"/>
                </a:rPr>
                <a:t>+</a:t>
              </a:r>
              <a:r>
                <a:rPr lang="zh-CN" altLang="en-US" sz="1100" kern="0" dirty="0">
                  <a:solidFill>
                    <a:prstClr val="white"/>
                  </a:solidFill>
                  <a:latin typeface="+mn-ea"/>
                </a:rPr>
                <a:t>全球智慧</a:t>
              </a:r>
              <a:endParaRPr lang="en-US" altLang="zh-CN" sz="1100" kern="0" dirty="0">
                <a:solidFill>
                  <a:prstClr val="white"/>
                </a:solidFill>
                <a:latin typeface="+mn-ea"/>
              </a:endParaRPr>
            </a:p>
            <a:p>
              <a:pPr fontAlgn="auto">
                <a:lnSpc>
                  <a:spcPct val="90000"/>
                </a:lnSpc>
                <a:spcBef>
                  <a:spcPts val="0"/>
                </a:spcBef>
                <a:spcAft>
                  <a:spcPts val="0"/>
                </a:spcAft>
                <a:defRPr/>
              </a:pPr>
              <a:endParaRPr lang="en-US" altLang="zh-CN" sz="1100" kern="0" dirty="0">
                <a:solidFill>
                  <a:prstClr val="white"/>
                </a:solidFill>
                <a:latin typeface="+mn-ea"/>
              </a:endParaRPr>
            </a:p>
            <a:p>
              <a:pPr fontAlgn="auto">
                <a:lnSpc>
                  <a:spcPct val="90000"/>
                </a:lnSpc>
                <a:spcBef>
                  <a:spcPts val="0"/>
                </a:spcBef>
                <a:spcAft>
                  <a:spcPts val="0"/>
                </a:spcAft>
                <a:buFont typeface="Wingdings" panose="05000000000000000000" pitchFamily="2" charset="2"/>
                <a:buChar char="Ø"/>
                <a:defRPr/>
              </a:pPr>
              <a:r>
                <a:rPr lang="zh-CN" altLang="en-US" sz="1100" b="1" kern="0" dirty="0">
                  <a:solidFill>
                    <a:prstClr val="white"/>
                  </a:solidFill>
                  <a:latin typeface="+mn-ea"/>
                </a:rPr>
                <a:t>路径：</a:t>
              </a:r>
              <a:r>
                <a:rPr lang="zh-CN" altLang="en-US" sz="1100" kern="0" dirty="0">
                  <a:solidFill>
                    <a:prstClr val="white"/>
                  </a:solidFill>
                  <a:latin typeface="+mn-ea"/>
                </a:rPr>
                <a:t>以强大的</a:t>
              </a:r>
              <a:r>
                <a:rPr lang="en-US" altLang="zh-CN" sz="1100" kern="0" dirty="0">
                  <a:solidFill>
                    <a:prstClr val="white"/>
                  </a:solidFill>
                  <a:latin typeface="+mn-ea"/>
                </a:rPr>
                <a:t>IT</a:t>
              </a:r>
              <a:r>
                <a:rPr lang="zh-CN" altLang="en-US" sz="1100" kern="0" dirty="0">
                  <a:solidFill>
                    <a:prstClr val="white"/>
                  </a:solidFill>
                  <a:latin typeface="+mn-ea"/>
                </a:rPr>
                <a:t>技术为基础，集成开放的全球智慧资源，构建工业互联网，来带动先进制造</a:t>
              </a:r>
              <a:endParaRPr lang="en-US" altLang="zh-CN" sz="1100" kern="0" dirty="0">
                <a:solidFill>
                  <a:prstClr val="white"/>
                </a:solidFill>
                <a:latin typeface="+mn-ea"/>
              </a:endParaRPr>
            </a:p>
            <a:p>
              <a:pPr fontAlgn="auto">
                <a:lnSpc>
                  <a:spcPct val="90000"/>
                </a:lnSpc>
                <a:spcBef>
                  <a:spcPts val="0"/>
                </a:spcBef>
                <a:spcAft>
                  <a:spcPts val="0"/>
                </a:spcAft>
                <a:defRPr/>
              </a:pPr>
              <a:endParaRPr lang="en-US" altLang="zh-CN" sz="1100" kern="0" dirty="0">
                <a:solidFill>
                  <a:prstClr val="white"/>
                </a:solidFill>
                <a:latin typeface="+mn-ea"/>
              </a:endParaRPr>
            </a:p>
            <a:p>
              <a:pPr fontAlgn="auto">
                <a:lnSpc>
                  <a:spcPct val="90000"/>
                </a:lnSpc>
                <a:spcBef>
                  <a:spcPts val="0"/>
                </a:spcBef>
                <a:spcAft>
                  <a:spcPts val="0"/>
                </a:spcAft>
                <a:buFont typeface="Wingdings" panose="05000000000000000000" pitchFamily="2" charset="2"/>
                <a:buChar char="Ø"/>
                <a:defRPr/>
              </a:pPr>
              <a:r>
                <a:rPr lang="zh-CN" altLang="en-US" sz="1100" b="1" kern="0" dirty="0">
                  <a:solidFill>
                    <a:prstClr val="white"/>
                  </a:solidFill>
                  <a:latin typeface="+mn-ea"/>
                </a:rPr>
                <a:t>目的</a:t>
              </a:r>
              <a:r>
                <a:rPr lang="zh-CN" altLang="en-US" sz="1100" kern="0" dirty="0">
                  <a:solidFill>
                    <a:prstClr val="white"/>
                  </a:solidFill>
                  <a:latin typeface="+mn-ea"/>
                </a:rPr>
                <a:t>：制造业回归，增加就业，输出智能制造行业标准</a:t>
              </a:r>
              <a:endParaRPr lang="en-US" altLang="zh-CN" sz="1100" b="1" kern="0" dirty="0">
                <a:solidFill>
                  <a:prstClr val="white"/>
                </a:solidFill>
                <a:latin typeface="+mn-ea"/>
              </a:endParaRPr>
            </a:p>
          </p:txBody>
        </p:sp>
        <p:pic>
          <p:nvPicPr>
            <p:cNvPr id="25" name="对象 2">
              <a:extLst>
                <a:ext uri="{FF2B5EF4-FFF2-40B4-BE49-F238E27FC236}">
                  <a16:creationId xmlns:a16="http://schemas.microsoft.com/office/drawing/2014/main" id="{E4379397-4952-46F2-803F-7ACA7AB7D7C7}"/>
                </a:ext>
              </a:extLst>
            </p:cNvPr>
            <p:cNvPicPr>
              <a:picLocks noChangeAspect="1"/>
            </p:cNvPicPr>
            <p:nvPr/>
          </p:nvPicPr>
          <p:blipFill>
            <a:blip r:embed="rId6"/>
            <a:srcRect b="52493"/>
            <a:stretch>
              <a:fillRect/>
            </a:stretch>
          </p:blipFill>
          <p:spPr bwMode="auto">
            <a:xfrm>
              <a:off x="5503006" y="1048554"/>
              <a:ext cx="285180" cy="238559"/>
            </a:xfrm>
            <a:prstGeom prst="rect">
              <a:avLst/>
            </a:prstGeom>
            <a:noFill/>
            <a:ln w="9525">
              <a:noFill/>
              <a:miter lim="800000"/>
              <a:headEnd/>
              <a:tailEnd/>
            </a:ln>
          </p:spPr>
        </p:pic>
      </p:grpSp>
      <p:sp>
        <p:nvSpPr>
          <p:cNvPr id="26" name="TextBox 47">
            <a:extLst>
              <a:ext uri="{FF2B5EF4-FFF2-40B4-BE49-F238E27FC236}">
                <a16:creationId xmlns:a16="http://schemas.microsoft.com/office/drawing/2014/main" id="{53F40506-7103-4131-97D1-C204F2B62265}"/>
              </a:ext>
            </a:extLst>
          </p:cNvPr>
          <p:cNvSpPr txBox="1">
            <a:spLocks noChangeArrowheads="1"/>
          </p:cNvSpPr>
          <p:nvPr/>
        </p:nvSpPr>
        <p:spPr bwMode="auto">
          <a:xfrm>
            <a:off x="6224588" y="4667250"/>
            <a:ext cx="1963999" cy="307777"/>
          </a:xfrm>
          <a:prstGeom prst="rect">
            <a:avLst/>
          </a:prstGeom>
          <a:noFill/>
          <a:ln w="9525">
            <a:noFill/>
            <a:miter lim="800000"/>
            <a:headEnd/>
            <a:tailEnd/>
          </a:ln>
        </p:spPr>
        <p:txBody>
          <a:bodyPr wrap="none">
            <a:spAutoFit/>
          </a:bodyPr>
          <a:lstStyle/>
          <a:p>
            <a:r>
              <a:rPr lang="zh-CN" altLang="en-US" sz="1400" dirty="0">
                <a:latin typeface="+mn-ea"/>
              </a:rPr>
              <a:t>制造 </a:t>
            </a:r>
            <a:r>
              <a:rPr lang="zh-CN" altLang="en-US" sz="1400" dirty="0">
                <a:latin typeface="+mn-ea"/>
                <a:sym typeface="Wingdings" pitchFamily="2" charset="2"/>
              </a:rPr>
              <a:t></a:t>
            </a:r>
            <a:r>
              <a:rPr lang="en-US" altLang="zh-CN" sz="1400" dirty="0">
                <a:latin typeface="+mn-ea"/>
              </a:rPr>
              <a:t> </a:t>
            </a:r>
            <a:r>
              <a:rPr lang="zh-CN" altLang="en-US" sz="1400" dirty="0">
                <a:latin typeface="+mn-ea"/>
              </a:rPr>
              <a:t>质造 </a:t>
            </a:r>
            <a:r>
              <a:rPr lang="zh-CN" altLang="en-US" sz="1400" dirty="0">
                <a:latin typeface="+mn-ea"/>
                <a:sym typeface="Wingdings" pitchFamily="2" charset="2"/>
              </a:rPr>
              <a:t></a:t>
            </a:r>
            <a:r>
              <a:rPr lang="zh-CN" altLang="en-US" sz="1400" dirty="0">
                <a:latin typeface="+mn-ea"/>
              </a:rPr>
              <a:t>  智造 </a:t>
            </a:r>
          </a:p>
        </p:txBody>
      </p:sp>
      <p:sp>
        <p:nvSpPr>
          <p:cNvPr id="27" name="TextBox 48">
            <a:extLst>
              <a:ext uri="{FF2B5EF4-FFF2-40B4-BE49-F238E27FC236}">
                <a16:creationId xmlns:a16="http://schemas.microsoft.com/office/drawing/2014/main" id="{60304D69-60EB-436A-A51C-868135CFB4B5}"/>
              </a:ext>
            </a:extLst>
          </p:cNvPr>
          <p:cNvSpPr txBox="1">
            <a:spLocks noChangeArrowheads="1"/>
          </p:cNvSpPr>
          <p:nvPr/>
        </p:nvSpPr>
        <p:spPr bwMode="auto">
          <a:xfrm>
            <a:off x="3602038" y="4667250"/>
            <a:ext cx="1962150" cy="307975"/>
          </a:xfrm>
          <a:prstGeom prst="rect">
            <a:avLst/>
          </a:prstGeom>
          <a:noFill/>
          <a:ln w="9525">
            <a:noFill/>
            <a:miter lim="800000"/>
            <a:headEnd/>
            <a:tailEnd/>
          </a:ln>
        </p:spPr>
        <p:txBody>
          <a:bodyPr wrap="none">
            <a:spAutoFit/>
          </a:bodyPr>
          <a:lstStyle/>
          <a:p>
            <a:r>
              <a:rPr lang="zh-CN" altLang="en-US" sz="1400" dirty="0">
                <a:latin typeface="+mn-ea"/>
                <a:sym typeface="Wingdings" pitchFamily="2" charset="2"/>
              </a:rPr>
              <a:t>互联网 </a:t>
            </a:r>
            <a:r>
              <a:rPr lang="en-US" altLang="zh-CN" sz="1400" dirty="0">
                <a:latin typeface="+mn-ea"/>
              </a:rPr>
              <a:t> </a:t>
            </a:r>
            <a:r>
              <a:rPr lang="zh-CN" altLang="en-US" sz="1400" dirty="0">
                <a:latin typeface="+mn-ea"/>
              </a:rPr>
              <a:t>工业互联网 </a:t>
            </a:r>
          </a:p>
        </p:txBody>
      </p:sp>
      <p:sp>
        <p:nvSpPr>
          <p:cNvPr id="28" name="TextBox 49">
            <a:extLst>
              <a:ext uri="{FF2B5EF4-FFF2-40B4-BE49-F238E27FC236}">
                <a16:creationId xmlns:a16="http://schemas.microsoft.com/office/drawing/2014/main" id="{3F5D5F21-FE67-443C-928E-70AD0189C42F}"/>
              </a:ext>
            </a:extLst>
          </p:cNvPr>
          <p:cNvSpPr txBox="1">
            <a:spLocks noChangeArrowheads="1"/>
          </p:cNvSpPr>
          <p:nvPr/>
        </p:nvSpPr>
        <p:spPr bwMode="auto">
          <a:xfrm>
            <a:off x="963613" y="4667250"/>
            <a:ext cx="2141537" cy="307975"/>
          </a:xfrm>
          <a:prstGeom prst="rect">
            <a:avLst/>
          </a:prstGeom>
          <a:noFill/>
          <a:ln w="9525">
            <a:noFill/>
            <a:miter lim="800000"/>
            <a:headEnd/>
            <a:tailEnd/>
          </a:ln>
        </p:spPr>
        <p:txBody>
          <a:bodyPr wrap="none">
            <a:spAutoFit/>
          </a:bodyPr>
          <a:lstStyle/>
          <a:p>
            <a:r>
              <a:rPr lang="zh-CN" altLang="en-US" sz="1400" dirty="0">
                <a:latin typeface="+mn-ea"/>
                <a:sym typeface="Wingdings" pitchFamily="2" charset="2"/>
              </a:rPr>
              <a:t>高性能设备 </a:t>
            </a:r>
            <a:r>
              <a:rPr lang="en-US" altLang="zh-CN" sz="1400" dirty="0">
                <a:latin typeface="+mn-ea"/>
              </a:rPr>
              <a:t> </a:t>
            </a:r>
            <a:r>
              <a:rPr lang="zh-CN" altLang="en-US" sz="1400" dirty="0">
                <a:latin typeface="+mn-ea"/>
              </a:rPr>
              <a:t>柔性制造 </a:t>
            </a:r>
          </a:p>
        </p:txBody>
      </p:sp>
    </p:spTree>
    <p:extLst>
      <p:ext uri="{BB962C8B-B14F-4D97-AF65-F5344CB8AC3E}">
        <p14:creationId xmlns:p14="http://schemas.microsoft.com/office/powerpoint/2010/main" val="194501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5"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decel="50000" fill="hold">
                                          <p:stCondLst>
                                            <p:cond delay="0"/>
                                          </p:stCondLst>
                                        </p:cTn>
                                        <p:tgtEl>
                                          <p:spTgt spid="28"/>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28"/>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28"/>
                                        </p:tgtEl>
                                        <p:attrNameLst>
                                          <p:attrName>ppt_w</p:attrName>
                                        </p:attrNameLst>
                                      </p:cBhvr>
                                      <p:tavLst>
                                        <p:tav tm="0">
                                          <p:val>
                                            <p:strVal val="#ppt_w*.05"/>
                                          </p:val>
                                        </p:tav>
                                        <p:tav tm="100000">
                                          <p:val>
                                            <p:strVal val="#ppt_w"/>
                                          </p:val>
                                        </p:tav>
                                      </p:tavLst>
                                    </p:anim>
                                    <p:anim calcmode="lin" valueType="num">
                                      <p:cBhvr>
                                        <p:cTn id="14" dur="1000" fill="hold"/>
                                        <p:tgtEl>
                                          <p:spTgt spid="28"/>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28"/>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28"/>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28"/>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28"/>
                                        </p:tgtEl>
                                      </p:cBhvr>
                                    </p:animEffect>
                                  </p:childTnLst>
                                </p:cTn>
                              </p:par>
                            </p:childTnLst>
                          </p:cTn>
                        </p:par>
                        <p:par>
                          <p:cTn id="19" fill="hold">
                            <p:stCondLst>
                              <p:cond delay="1000"/>
                            </p:stCondLst>
                            <p:childTnLst>
                              <p:par>
                                <p:cTn id="20" presetID="2" presetClass="entr" presetSubtype="1"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0-#ppt_h/2"/>
                                          </p:val>
                                        </p:tav>
                                        <p:tav tm="100000">
                                          <p:val>
                                            <p:strVal val="#ppt_y"/>
                                          </p:val>
                                        </p:tav>
                                      </p:tavLst>
                                    </p:anim>
                                  </p:childTnLst>
                                </p:cTn>
                              </p:par>
                              <p:par>
                                <p:cTn id="24" presetID="25"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decel="50000" fill="hold">
                                          <p:stCondLst>
                                            <p:cond delay="0"/>
                                          </p:stCondLst>
                                        </p:cTn>
                                        <p:tgtEl>
                                          <p:spTgt spid="27"/>
                                        </p:tgtEl>
                                        <p:attrNameLst>
                                          <p:attrName>style.rotation</p:attrName>
                                        </p:attrNameLst>
                                      </p:cBhvr>
                                      <p:tavLst>
                                        <p:tav tm="0">
                                          <p:val>
                                            <p:fltVal val="-90"/>
                                          </p:val>
                                        </p:tav>
                                        <p:tav tm="100000">
                                          <p:val>
                                            <p:fltVal val="0"/>
                                          </p:val>
                                        </p:tav>
                                      </p:tavLst>
                                    </p:anim>
                                    <p:anim calcmode="lin" valueType="num">
                                      <p:cBhvr>
                                        <p:cTn id="27" dur="500" decel="50000" fill="hold">
                                          <p:stCondLst>
                                            <p:cond delay="0"/>
                                          </p:stCondLst>
                                        </p:cTn>
                                        <p:tgtEl>
                                          <p:spTgt spid="27"/>
                                        </p:tgtEl>
                                        <p:attrNameLst>
                                          <p:attrName>ppt_w</p:attrName>
                                        </p:attrNameLst>
                                      </p:cBhvr>
                                      <p:tavLst>
                                        <p:tav tm="0">
                                          <p:val>
                                            <p:strVal val="#ppt_w"/>
                                          </p:val>
                                        </p:tav>
                                        <p:tav tm="100000">
                                          <p:val>
                                            <p:strVal val="#ppt_w*.05"/>
                                          </p:val>
                                        </p:tav>
                                      </p:tavLst>
                                    </p:anim>
                                    <p:anim calcmode="lin" valueType="num">
                                      <p:cBhvr>
                                        <p:cTn id="28" dur="500" accel="50000" fill="hold">
                                          <p:stCondLst>
                                            <p:cond delay="500"/>
                                          </p:stCondLst>
                                        </p:cTn>
                                        <p:tgtEl>
                                          <p:spTgt spid="27"/>
                                        </p:tgtEl>
                                        <p:attrNameLst>
                                          <p:attrName>ppt_w</p:attrName>
                                        </p:attrNameLst>
                                      </p:cBhvr>
                                      <p:tavLst>
                                        <p:tav tm="0">
                                          <p:val>
                                            <p:strVal val="#ppt_w*.05"/>
                                          </p:val>
                                        </p:tav>
                                        <p:tav tm="100000">
                                          <p:val>
                                            <p:strVal val="#ppt_w"/>
                                          </p:val>
                                        </p:tav>
                                      </p:tavLst>
                                    </p:anim>
                                    <p:anim calcmode="lin" valueType="num">
                                      <p:cBhvr>
                                        <p:cTn id="29" dur="1000" fill="hold"/>
                                        <p:tgtEl>
                                          <p:spTgt spid="27"/>
                                        </p:tgtEl>
                                        <p:attrNameLst>
                                          <p:attrName>ppt_h</p:attrName>
                                        </p:attrNameLst>
                                      </p:cBhvr>
                                      <p:tavLst>
                                        <p:tav tm="0">
                                          <p:val>
                                            <p:strVal val="#ppt_h"/>
                                          </p:val>
                                        </p:tav>
                                        <p:tav tm="100000">
                                          <p:val>
                                            <p:strVal val="#ppt_h"/>
                                          </p:val>
                                        </p:tav>
                                      </p:tavLst>
                                    </p:anim>
                                    <p:anim calcmode="lin" valueType="num">
                                      <p:cBhvr>
                                        <p:cTn id="30" dur="500" decel="50000" fill="hold">
                                          <p:stCondLst>
                                            <p:cond delay="0"/>
                                          </p:stCondLst>
                                        </p:cTn>
                                        <p:tgtEl>
                                          <p:spTgt spid="27"/>
                                        </p:tgtEl>
                                        <p:attrNameLst>
                                          <p:attrName>ppt_x</p:attrName>
                                        </p:attrNameLst>
                                      </p:cBhvr>
                                      <p:tavLst>
                                        <p:tav tm="0">
                                          <p:val>
                                            <p:strVal val="#ppt_x+.4"/>
                                          </p:val>
                                        </p:tav>
                                        <p:tav tm="100000">
                                          <p:val>
                                            <p:strVal val="#ppt_x"/>
                                          </p:val>
                                        </p:tav>
                                      </p:tavLst>
                                    </p:anim>
                                    <p:anim calcmode="lin" valueType="num">
                                      <p:cBhvr>
                                        <p:cTn id="31" dur="500" decel="50000" fill="hold">
                                          <p:stCondLst>
                                            <p:cond delay="0"/>
                                          </p:stCondLst>
                                        </p:cTn>
                                        <p:tgtEl>
                                          <p:spTgt spid="27"/>
                                        </p:tgtEl>
                                        <p:attrNameLst>
                                          <p:attrName>ppt_y</p:attrName>
                                        </p:attrNameLst>
                                      </p:cBhvr>
                                      <p:tavLst>
                                        <p:tav tm="0">
                                          <p:val>
                                            <p:strVal val="#ppt_y-.2"/>
                                          </p:val>
                                        </p:tav>
                                        <p:tav tm="100000">
                                          <p:val>
                                            <p:strVal val="#ppt_y+.1"/>
                                          </p:val>
                                        </p:tav>
                                      </p:tavLst>
                                    </p:anim>
                                    <p:anim calcmode="lin" valueType="num">
                                      <p:cBhvr>
                                        <p:cTn id="32" dur="500" accel="50000" fill="hold">
                                          <p:stCondLst>
                                            <p:cond delay="500"/>
                                          </p:stCondLst>
                                        </p:cTn>
                                        <p:tgtEl>
                                          <p:spTgt spid="27"/>
                                        </p:tgtEl>
                                        <p:attrNameLst>
                                          <p:attrName>ppt_y</p:attrName>
                                        </p:attrNameLst>
                                      </p:cBhvr>
                                      <p:tavLst>
                                        <p:tav tm="0">
                                          <p:val>
                                            <p:strVal val="#ppt_y+.1"/>
                                          </p:val>
                                        </p:tav>
                                        <p:tav tm="100000">
                                          <p:val>
                                            <p:strVal val="#ppt_y"/>
                                          </p:val>
                                        </p:tav>
                                      </p:tavLst>
                                    </p:anim>
                                    <p:animEffect transition="in" filter="fade">
                                      <p:cBhvr>
                                        <p:cTn id="33" dur="1000" decel="50000">
                                          <p:stCondLst>
                                            <p:cond delay="0"/>
                                          </p:stCondLst>
                                        </p:cTn>
                                        <p:tgtEl>
                                          <p:spTgt spid="27"/>
                                        </p:tgtEl>
                                      </p:cBhvr>
                                    </p:animEffect>
                                  </p:childTnLst>
                                </p:cTn>
                              </p:par>
                            </p:childTnLst>
                          </p:cTn>
                        </p:par>
                        <p:par>
                          <p:cTn id="34" fill="hold">
                            <p:stCondLst>
                              <p:cond delay="2000"/>
                            </p:stCondLst>
                            <p:childTnLst>
                              <p:par>
                                <p:cTn id="35" presetID="2" presetClass="entr" presetSubtype="1"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0-#ppt_h/2"/>
                                          </p:val>
                                        </p:tav>
                                        <p:tav tm="100000">
                                          <p:val>
                                            <p:strVal val="#ppt_y"/>
                                          </p:val>
                                        </p:tav>
                                      </p:tavLst>
                                    </p:anim>
                                  </p:childTnLst>
                                </p:cTn>
                              </p:par>
                              <p:par>
                                <p:cTn id="39" presetID="25"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44" dur="1000" fill="hold"/>
                                        <p:tgtEl>
                                          <p:spTgt spid="26"/>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a:xfrm>
            <a:off x="906463" y="268288"/>
            <a:ext cx="5897562" cy="330200"/>
          </a:xfrm>
        </p:spPr>
        <p:txBody>
          <a:bodyPr/>
          <a:lstStyle/>
          <a:p>
            <a:pPr defTabSz="1023252" eaLnBrk="1" fontAlgn="auto" hangingPunct="1">
              <a:spcAft>
                <a:spcPts val="0"/>
              </a:spcAft>
              <a:defRPr/>
            </a:pPr>
            <a:r>
              <a:rPr sz="2000" dirty="0"/>
              <a:t>制造业对于智能制造执行管理系统的要求</a:t>
            </a:r>
          </a:p>
        </p:txBody>
      </p:sp>
      <p:pic>
        <p:nvPicPr>
          <p:cNvPr id="40962" name="Picture 1"/>
          <p:cNvPicPr>
            <a:picLocks noChangeAspect="1"/>
          </p:cNvPicPr>
          <p:nvPr/>
        </p:nvPicPr>
        <p:blipFill>
          <a:blip r:embed="rId3"/>
          <a:srcRect/>
          <a:stretch>
            <a:fillRect/>
          </a:stretch>
        </p:blipFill>
        <p:spPr bwMode="auto">
          <a:xfrm>
            <a:off x="900113" y="771525"/>
            <a:ext cx="7446962" cy="4321175"/>
          </a:xfrm>
          <a:prstGeom prst="rect">
            <a:avLst/>
          </a:prstGeom>
          <a:noFill/>
          <a:ln w="9525">
            <a:noFill/>
            <a:miter lim="800000"/>
            <a:headEnd/>
            <a:tailEnd/>
          </a:ln>
        </p:spPr>
      </p:pic>
      <p:sp>
        <p:nvSpPr>
          <p:cNvPr id="40963" name="TextBox 4"/>
          <p:cNvSpPr txBox="1">
            <a:spLocks noChangeArrowheads="1"/>
          </p:cNvSpPr>
          <p:nvPr/>
        </p:nvSpPr>
        <p:spPr bwMode="auto">
          <a:xfrm>
            <a:off x="3222625" y="1122363"/>
            <a:ext cx="2952750" cy="430212"/>
          </a:xfrm>
          <a:prstGeom prst="rect">
            <a:avLst/>
          </a:prstGeom>
          <a:noFill/>
          <a:ln w="9525">
            <a:noFill/>
            <a:miter lim="800000"/>
            <a:headEnd/>
            <a:tailEnd/>
          </a:ln>
        </p:spPr>
        <p:txBody>
          <a:bodyPr>
            <a:spAutoFit/>
          </a:bodyPr>
          <a:lstStyle/>
          <a:p>
            <a:r>
              <a:rPr lang="zh-CN" altLang="en-US" sz="1100" dirty="0">
                <a:latin typeface="微软雅黑" pitchFamily="34" charset="-122"/>
                <a:ea typeface="微软雅黑" pitchFamily="34" charset="-122"/>
              </a:rPr>
              <a:t>实现柔性生产，提高生产能力，了解当前订单执行、产线运行等实时数据统计。</a:t>
            </a:r>
          </a:p>
        </p:txBody>
      </p:sp>
      <p:sp>
        <p:nvSpPr>
          <p:cNvPr id="40964" name="TextBox 5"/>
          <p:cNvSpPr txBox="1">
            <a:spLocks noChangeArrowheads="1"/>
          </p:cNvSpPr>
          <p:nvPr/>
        </p:nvSpPr>
        <p:spPr bwMode="auto">
          <a:xfrm>
            <a:off x="3602038" y="869950"/>
            <a:ext cx="1206500" cy="261938"/>
          </a:xfrm>
          <a:prstGeom prst="rect">
            <a:avLst/>
          </a:prstGeom>
          <a:noFill/>
          <a:ln w="9525">
            <a:noFill/>
            <a:miter lim="800000"/>
            <a:headEnd/>
            <a:tailEnd/>
          </a:ln>
        </p:spPr>
        <p:txBody>
          <a:bodyPr>
            <a:spAutoFit/>
          </a:bodyPr>
          <a:lstStyle/>
          <a:p>
            <a:r>
              <a:rPr lang="zh-CN" altLang="en-US" sz="1100" b="1">
                <a:solidFill>
                  <a:srgbClr val="00B0F0"/>
                </a:solidFill>
                <a:latin typeface="微软雅黑" pitchFamily="34" charset="-122"/>
                <a:ea typeface="微软雅黑" pitchFamily="34" charset="-122"/>
              </a:rPr>
              <a:t>管理层的诉求</a:t>
            </a:r>
            <a:endParaRPr lang="en-US" sz="1100" b="1">
              <a:solidFill>
                <a:srgbClr val="00B0F0"/>
              </a:solidFill>
              <a:latin typeface="微软雅黑" pitchFamily="34" charset="-122"/>
              <a:ea typeface="微软雅黑" pitchFamily="34" charset="-122"/>
            </a:endParaRPr>
          </a:p>
        </p:txBody>
      </p:sp>
      <p:sp>
        <p:nvSpPr>
          <p:cNvPr id="40965" name="TextBox 7"/>
          <p:cNvSpPr txBox="1">
            <a:spLocks noChangeArrowheads="1"/>
          </p:cNvSpPr>
          <p:nvPr/>
        </p:nvSpPr>
        <p:spPr bwMode="auto">
          <a:xfrm>
            <a:off x="1281113" y="2763838"/>
            <a:ext cx="2138362" cy="600075"/>
          </a:xfrm>
          <a:prstGeom prst="rect">
            <a:avLst/>
          </a:prstGeom>
          <a:noFill/>
          <a:ln w="9525">
            <a:noFill/>
            <a:miter lim="800000"/>
            <a:headEnd/>
            <a:tailEnd/>
          </a:ln>
        </p:spPr>
        <p:txBody>
          <a:bodyPr>
            <a:spAutoFit/>
          </a:bodyPr>
          <a:lstStyle/>
          <a:p>
            <a:r>
              <a:rPr lang="zh-CN" altLang="en-US" sz="1100">
                <a:latin typeface="微软雅黑" pitchFamily="34" charset="-122"/>
                <a:ea typeface="微软雅黑" pitchFamily="34" charset="-122"/>
              </a:rPr>
              <a:t>及时了解车间生产情况，减少各工序在制品积压，实现精益生产。</a:t>
            </a:r>
          </a:p>
        </p:txBody>
      </p:sp>
      <p:sp>
        <p:nvSpPr>
          <p:cNvPr id="40966" name="TextBox 8"/>
          <p:cNvSpPr txBox="1">
            <a:spLocks noChangeArrowheads="1"/>
          </p:cNvSpPr>
          <p:nvPr/>
        </p:nvSpPr>
        <p:spPr bwMode="auto">
          <a:xfrm>
            <a:off x="1641475" y="2554288"/>
            <a:ext cx="1584325" cy="261937"/>
          </a:xfrm>
          <a:prstGeom prst="rect">
            <a:avLst/>
          </a:prstGeom>
          <a:noFill/>
          <a:ln w="9525">
            <a:noFill/>
            <a:miter lim="800000"/>
            <a:headEnd/>
            <a:tailEnd/>
          </a:ln>
        </p:spPr>
        <p:txBody>
          <a:bodyPr>
            <a:spAutoFit/>
          </a:bodyPr>
          <a:lstStyle/>
          <a:p>
            <a:r>
              <a:rPr lang="zh-CN" altLang="en-US" sz="1100" b="1">
                <a:solidFill>
                  <a:srgbClr val="00B0F0"/>
                </a:solidFill>
                <a:latin typeface="微软雅黑" pitchFamily="34" charset="-122"/>
                <a:ea typeface="微软雅黑" pitchFamily="34" charset="-122"/>
              </a:rPr>
              <a:t>生产管理部门的诉求</a:t>
            </a:r>
            <a:endParaRPr lang="en-US" sz="1100" b="1">
              <a:solidFill>
                <a:srgbClr val="00B0F0"/>
              </a:solidFill>
              <a:latin typeface="微软雅黑" pitchFamily="34" charset="-122"/>
              <a:ea typeface="微软雅黑" pitchFamily="34" charset="-122"/>
            </a:endParaRPr>
          </a:p>
        </p:txBody>
      </p:sp>
      <p:sp>
        <p:nvSpPr>
          <p:cNvPr id="40967" name="TextBox 9"/>
          <p:cNvSpPr txBox="1">
            <a:spLocks noChangeArrowheads="1"/>
          </p:cNvSpPr>
          <p:nvPr/>
        </p:nvSpPr>
        <p:spPr bwMode="auto">
          <a:xfrm>
            <a:off x="5580063" y="2805113"/>
            <a:ext cx="2232025" cy="600075"/>
          </a:xfrm>
          <a:prstGeom prst="rect">
            <a:avLst/>
          </a:prstGeom>
          <a:noFill/>
          <a:ln w="9525">
            <a:noFill/>
            <a:miter lim="800000"/>
            <a:headEnd/>
            <a:tailEnd/>
          </a:ln>
        </p:spPr>
        <p:txBody>
          <a:bodyPr>
            <a:spAutoFit/>
          </a:bodyPr>
          <a:lstStyle/>
          <a:p>
            <a:r>
              <a:rPr lang="zh-CN" altLang="en-US" sz="1100">
                <a:latin typeface="微软雅黑" pitchFamily="34" charset="-122"/>
                <a:ea typeface="微软雅黑" pitchFamily="34" charset="-122"/>
              </a:rPr>
              <a:t>合理制定生产计划，精细化管理各车间生产节拍与顺序，实现产能最大化。</a:t>
            </a:r>
          </a:p>
        </p:txBody>
      </p:sp>
      <p:sp>
        <p:nvSpPr>
          <p:cNvPr id="40968" name="TextBox 10"/>
          <p:cNvSpPr txBox="1">
            <a:spLocks noChangeArrowheads="1"/>
          </p:cNvSpPr>
          <p:nvPr/>
        </p:nvSpPr>
        <p:spPr bwMode="auto">
          <a:xfrm>
            <a:off x="5922963" y="2554288"/>
            <a:ext cx="1511300" cy="261937"/>
          </a:xfrm>
          <a:prstGeom prst="rect">
            <a:avLst/>
          </a:prstGeom>
          <a:noFill/>
          <a:ln w="9525">
            <a:noFill/>
            <a:miter lim="800000"/>
            <a:headEnd/>
            <a:tailEnd/>
          </a:ln>
        </p:spPr>
        <p:txBody>
          <a:bodyPr>
            <a:spAutoFit/>
          </a:bodyPr>
          <a:lstStyle/>
          <a:p>
            <a:r>
              <a:rPr lang="zh-CN" altLang="en-US" sz="1100" b="1" dirty="0">
                <a:solidFill>
                  <a:srgbClr val="00B0F0"/>
                </a:solidFill>
                <a:latin typeface="微软雅黑" pitchFamily="34" charset="-122"/>
                <a:ea typeface="微软雅黑" pitchFamily="34" charset="-122"/>
              </a:rPr>
              <a:t>计划管理部门的诉求</a:t>
            </a:r>
            <a:endParaRPr lang="en-US" sz="1100" b="1" dirty="0">
              <a:solidFill>
                <a:srgbClr val="00B0F0"/>
              </a:solidFill>
              <a:latin typeface="微软雅黑" pitchFamily="34" charset="-122"/>
              <a:ea typeface="微软雅黑" pitchFamily="34" charset="-122"/>
            </a:endParaRPr>
          </a:p>
        </p:txBody>
      </p:sp>
      <p:sp>
        <p:nvSpPr>
          <p:cNvPr id="40969" name="TextBox 11"/>
          <p:cNvSpPr txBox="1">
            <a:spLocks noChangeArrowheads="1"/>
          </p:cNvSpPr>
          <p:nvPr/>
        </p:nvSpPr>
        <p:spPr bwMode="auto">
          <a:xfrm>
            <a:off x="1281113" y="3849688"/>
            <a:ext cx="2305050" cy="600075"/>
          </a:xfrm>
          <a:prstGeom prst="rect">
            <a:avLst/>
          </a:prstGeom>
          <a:noFill/>
          <a:ln w="9525">
            <a:noFill/>
            <a:miter lim="800000"/>
            <a:headEnd/>
            <a:tailEnd/>
          </a:ln>
        </p:spPr>
        <p:txBody>
          <a:bodyPr>
            <a:spAutoFit/>
          </a:bodyPr>
          <a:lstStyle/>
          <a:p>
            <a:r>
              <a:rPr lang="zh-CN" altLang="en-US" sz="1100">
                <a:latin typeface="微软雅黑" pitchFamily="34" charset="-122"/>
                <a:ea typeface="微软雅黑" pitchFamily="34" charset="-122"/>
              </a:rPr>
              <a:t>实现产品全面质量管理，用数据分析监控生产过程、提升产品质量，应对客户召回机制。</a:t>
            </a:r>
          </a:p>
        </p:txBody>
      </p:sp>
      <p:sp>
        <p:nvSpPr>
          <p:cNvPr id="40970" name="TextBox 12"/>
          <p:cNvSpPr txBox="1">
            <a:spLocks noChangeArrowheads="1"/>
          </p:cNvSpPr>
          <p:nvPr/>
        </p:nvSpPr>
        <p:spPr bwMode="auto">
          <a:xfrm>
            <a:off x="1639888" y="3660775"/>
            <a:ext cx="1584325" cy="261938"/>
          </a:xfrm>
          <a:prstGeom prst="rect">
            <a:avLst/>
          </a:prstGeom>
          <a:noFill/>
          <a:ln w="9525">
            <a:noFill/>
            <a:miter lim="800000"/>
            <a:headEnd/>
            <a:tailEnd/>
          </a:ln>
        </p:spPr>
        <p:txBody>
          <a:bodyPr>
            <a:spAutoFit/>
          </a:bodyPr>
          <a:lstStyle/>
          <a:p>
            <a:r>
              <a:rPr lang="zh-CN" altLang="en-US" sz="1100" b="1">
                <a:solidFill>
                  <a:srgbClr val="00B0F0"/>
                </a:solidFill>
                <a:latin typeface="微软雅黑" pitchFamily="34" charset="-122"/>
                <a:ea typeface="微软雅黑" pitchFamily="34" charset="-122"/>
              </a:rPr>
              <a:t>质量管理部门的诉求</a:t>
            </a:r>
            <a:endParaRPr lang="en-US" sz="1100" b="1">
              <a:solidFill>
                <a:srgbClr val="00B0F0"/>
              </a:solidFill>
              <a:latin typeface="微软雅黑" pitchFamily="34" charset="-122"/>
              <a:ea typeface="微软雅黑" pitchFamily="34" charset="-122"/>
            </a:endParaRPr>
          </a:p>
        </p:txBody>
      </p:sp>
      <p:sp>
        <p:nvSpPr>
          <p:cNvPr id="40971" name="TextBox 13"/>
          <p:cNvSpPr txBox="1">
            <a:spLocks noChangeArrowheads="1"/>
          </p:cNvSpPr>
          <p:nvPr/>
        </p:nvSpPr>
        <p:spPr bwMode="auto">
          <a:xfrm>
            <a:off x="5580063" y="3844925"/>
            <a:ext cx="2305050" cy="600164"/>
          </a:xfrm>
          <a:prstGeom prst="rect">
            <a:avLst/>
          </a:prstGeom>
          <a:noFill/>
          <a:ln w="9525">
            <a:noFill/>
            <a:miter lim="800000"/>
            <a:headEnd/>
            <a:tailEnd/>
          </a:ln>
        </p:spPr>
        <p:txBody>
          <a:bodyPr>
            <a:spAutoFit/>
          </a:bodyPr>
          <a:lstStyle/>
          <a:p>
            <a:r>
              <a:rPr lang="zh-CN" altLang="en-US" sz="1100" dirty="0">
                <a:latin typeface="微软雅黑" pitchFamily="34" charset="-122"/>
                <a:ea typeface="微软雅黑" pitchFamily="34" charset="-122"/>
              </a:rPr>
              <a:t>根据生产计划实现按需送料，降低物料积压，管控物料质量，把控工艺</a:t>
            </a:r>
            <a:r>
              <a:rPr lang="en-US" altLang="zh-CN" sz="1100" dirty="0">
                <a:latin typeface="微软雅黑" pitchFamily="34" charset="-122"/>
                <a:ea typeface="微软雅黑" pitchFamily="34" charset="-122"/>
              </a:rPr>
              <a:t>MBOM</a:t>
            </a:r>
            <a:r>
              <a:rPr lang="zh-CN" altLang="en-US" sz="1100" dirty="0">
                <a:latin typeface="微软雅黑" pitchFamily="34" charset="-122"/>
                <a:ea typeface="微软雅黑" pitchFamily="34" charset="-122"/>
              </a:rPr>
              <a:t>。</a:t>
            </a:r>
          </a:p>
        </p:txBody>
      </p:sp>
      <p:sp>
        <p:nvSpPr>
          <p:cNvPr id="40972" name="TextBox 14"/>
          <p:cNvSpPr txBox="1">
            <a:spLocks noChangeArrowheads="1"/>
          </p:cNvSpPr>
          <p:nvPr/>
        </p:nvSpPr>
        <p:spPr bwMode="auto">
          <a:xfrm>
            <a:off x="5942013" y="3635375"/>
            <a:ext cx="1582737" cy="261938"/>
          </a:xfrm>
          <a:prstGeom prst="rect">
            <a:avLst/>
          </a:prstGeom>
          <a:noFill/>
          <a:ln w="9525">
            <a:noFill/>
            <a:miter lim="800000"/>
            <a:headEnd/>
            <a:tailEnd/>
          </a:ln>
        </p:spPr>
        <p:txBody>
          <a:bodyPr>
            <a:spAutoFit/>
          </a:bodyPr>
          <a:lstStyle/>
          <a:p>
            <a:r>
              <a:rPr lang="zh-CN" altLang="en-US" sz="1100" b="1" dirty="0">
                <a:solidFill>
                  <a:srgbClr val="00B0F0"/>
                </a:solidFill>
                <a:latin typeface="微软雅黑" pitchFamily="34" charset="-122"/>
                <a:ea typeface="微软雅黑" pitchFamily="34" charset="-122"/>
              </a:rPr>
              <a:t>物料管理部门的诉求</a:t>
            </a:r>
            <a:endParaRPr lang="en-US" sz="11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1390490076"/>
      </p:ext>
    </p:extLst>
  </p:cSld>
  <p:clrMapOvr>
    <a:masterClrMapping/>
  </p:clrMapOvr>
  <p:transition spd="slow" advTm="7000">
    <p:cover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87D32-3E6D-40A6-B026-D4346CA20A80}"/>
              </a:ext>
            </a:extLst>
          </p:cNvPr>
          <p:cNvSpPr>
            <a:spLocks noGrp="1"/>
          </p:cNvSpPr>
          <p:nvPr>
            <p:ph type="title"/>
          </p:nvPr>
        </p:nvSpPr>
        <p:spPr/>
        <p:txBody>
          <a:bodyPr/>
          <a:lstStyle/>
          <a:p>
            <a:r>
              <a:rPr lang="zh-CN" altLang="en-US" sz="2000" dirty="0"/>
              <a:t>智能化生产作业执行管控</a:t>
            </a:r>
          </a:p>
        </p:txBody>
      </p:sp>
      <p:grpSp>
        <p:nvGrpSpPr>
          <p:cNvPr id="3" name="Group 2">
            <a:extLst>
              <a:ext uri="{FF2B5EF4-FFF2-40B4-BE49-F238E27FC236}">
                <a16:creationId xmlns:a16="http://schemas.microsoft.com/office/drawing/2014/main" id="{320ACABD-6EF1-4C63-AA1A-B3346367C6BE}"/>
              </a:ext>
            </a:extLst>
          </p:cNvPr>
          <p:cNvGrpSpPr>
            <a:grpSpLocks/>
          </p:cNvGrpSpPr>
          <p:nvPr/>
        </p:nvGrpSpPr>
        <p:grpSpPr bwMode="auto">
          <a:xfrm>
            <a:off x="609600" y="889024"/>
            <a:ext cx="7985125" cy="4491038"/>
            <a:chOff x="609937" y="672427"/>
            <a:chExt cx="7985085" cy="4491611"/>
          </a:xfrm>
        </p:grpSpPr>
        <p:pic>
          <p:nvPicPr>
            <p:cNvPr id="4" name="Picture 3">
              <a:extLst>
                <a:ext uri="{FF2B5EF4-FFF2-40B4-BE49-F238E27FC236}">
                  <a16:creationId xmlns:a16="http://schemas.microsoft.com/office/drawing/2014/main" id="{38600181-F993-4726-8369-E1825FB68147}"/>
                </a:ext>
              </a:extLst>
            </p:cNvPr>
            <p:cNvPicPr>
              <a:picLocks noChangeAspect="1" noChangeArrowheads="1"/>
            </p:cNvPicPr>
            <p:nvPr/>
          </p:nvPicPr>
          <p:blipFill>
            <a:blip r:embed="rId2"/>
            <a:srcRect/>
            <a:stretch>
              <a:fillRect/>
            </a:stretch>
          </p:blipFill>
          <p:spPr bwMode="auto">
            <a:xfrm>
              <a:off x="609937" y="672427"/>
              <a:ext cx="7985085" cy="4491611"/>
            </a:xfrm>
            <a:prstGeom prst="rect">
              <a:avLst/>
            </a:prstGeom>
            <a:noFill/>
            <a:ln w="9525">
              <a:noFill/>
              <a:miter lim="800000"/>
              <a:headEnd/>
              <a:tailEnd/>
            </a:ln>
          </p:spPr>
        </p:pic>
        <p:sp>
          <p:nvSpPr>
            <p:cNvPr id="5" name="TextBox 1">
              <a:extLst>
                <a:ext uri="{FF2B5EF4-FFF2-40B4-BE49-F238E27FC236}">
                  <a16:creationId xmlns:a16="http://schemas.microsoft.com/office/drawing/2014/main" id="{9A07E691-0DC2-4582-9C80-E1D501789C5F}"/>
                </a:ext>
              </a:extLst>
            </p:cNvPr>
            <p:cNvSpPr>
              <a:spLocks noChangeArrowheads="1"/>
            </p:cNvSpPr>
            <p:nvPr/>
          </p:nvSpPr>
          <p:spPr bwMode="auto">
            <a:xfrm>
              <a:off x="1187624" y="1116975"/>
              <a:ext cx="1080120" cy="230832"/>
            </a:xfrm>
            <a:prstGeom prst="rect">
              <a:avLst/>
            </a:prstGeom>
            <a:noFill/>
            <a:ln w="9525">
              <a:noFill/>
              <a:miter lim="800000"/>
              <a:headEnd/>
              <a:tailEnd/>
            </a:ln>
          </p:spPr>
          <p:txBody>
            <a:bodyPr lIns="0" tIns="0" rIns="0">
              <a:spAutoFit/>
            </a:bodyPr>
            <a:lstStyle/>
            <a:p>
              <a:pPr algn="ctr">
                <a:buFont typeface="Arial" charset="0"/>
                <a:buNone/>
              </a:pPr>
              <a:r>
                <a:rPr lang="en-US" altLang="zh-CN" sz="1200" b="1" dirty="0" err="1">
                  <a:solidFill>
                    <a:srgbClr val="FFFFFF"/>
                  </a:solidFill>
                  <a:latin typeface="微软雅黑" pitchFamily="34" charset="-122"/>
                  <a:ea typeface="微软雅黑" pitchFamily="34" charset="-122"/>
                  <a:sym typeface="微软雅黑" pitchFamily="34" charset="-122"/>
                </a:rPr>
                <a:t>该生产什么</a:t>
              </a:r>
              <a:endParaRPr lang="zh-CN" altLang="en-US" sz="1600" dirty="0">
                <a:latin typeface="微软雅黑" pitchFamily="34" charset="-122"/>
                <a:ea typeface="微软雅黑" pitchFamily="34" charset="-122"/>
              </a:endParaRPr>
            </a:p>
          </p:txBody>
        </p:sp>
        <p:sp>
          <p:nvSpPr>
            <p:cNvPr id="6" name="TextBox 1">
              <a:extLst>
                <a:ext uri="{FF2B5EF4-FFF2-40B4-BE49-F238E27FC236}">
                  <a16:creationId xmlns:a16="http://schemas.microsoft.com/office/drawing/2014/main" id="{2CD62E38-BA08-49F9-A9AE-B828A2E6E4E3}"/>
                </a:ext>
              </a:extLst>
            </p:cNvPr>
            <p:cNvSpPr>
              <a:spLocks noChangeArrowheads="1"/>
            </p:cNvSpPr>
            <p:nvPr/>
          </p:nvSpPr>
          <p:spPr bwMode="auto">
            <a:xfrm>
              <a:off x="1259632" y="3795886"/>
              <a:ext cx="307777" cy="415498"/>
            </a:xfrm>
            <a:prstGeom prst="rect">
              <a:avLst/>
            </a:prstGeom>
            <a:noFill/>
            <a:ln w="9525">
              <a:noFill/>
              <a:miter lim="800000"/>
              <a:headEnd/>
              <a:tailEnd/>
            </a:ln>
          </p:spPr>
          <p:txBody>
            <a:bodyPr wrap="none" lIns="0" tIns="0" rIns="0">
              <a:spAutoFit/>
            </a:bodyPr>
            <a:lstStyle/>
            <a:p>
              <a:pPr>
                <a:buFont typeface="Arial" charset="0"/>
                <a:buNone/>
              </a:pPr>
              <a:r>
                <a:rPr lang="en-US" altLang="zh-CN" sz="1200" b="1">
                  <a:solidFill>
                    <a:srgbClr val="FFFFFF"/>
                  </a:solidFill>
                  <a:latin typeface="微软雅黑" pitchFamily="34" charset="-122"/>
                  <a:ea typeface="微软雅黑" pitchFamily="34" charset="-122"/>
                  <a:sym typeface="微软雅黑" pitchFamily="34" charset="-122"/>
                </a:rPr>
                <a:t>质量</a:t>
              </a:r>
              <a:endParaRPr lang="zh-CN" altLang="en-US" sz="1200" b="1">
                <a:solidFill>
                  <a:srgbClr val="FFFFFF"/>
                </a:solidFill>
                <a:latin typeface="微软雅黑" pitchFamily="34" charset="-122"/>
                <a:ea typeface="微软雅黑" pitchFamily="34" charset="-122"/>
                <a:sym typeface="微软雅黑" pitchFamily="34" charset="-122"/>
              </a:endParaRPr>
            </a:p>
            <a:p>
              <a:pPr>
                <a:buFont typeface="Arial" charset="0"/>
                <a:buNone/>
              </a:pPr>
              <a:r>
                <a:rPr lang="en-US" altLang="zh-CN" sz="1200" b="1">
                  <a:solidFill>
                    <a:srgbClr val="FFFFFF"/>
                  </a:solidFill>
                  <a:latin typeface="微软雅黑" pitchFamily="34" charset="-122"/>
                  <a:ea typeface="微软雅黑" pitchFamily="34" charset="-122"/>
                  <a:sym typeface="微软雅黑" pitchFamily="34" charset="-122"/>
                </a:rPr>
                <a:t>管控</a:t>
              </a:r>
              <a:endParaRPr lang="zh-CN" altLang="en-US" sz="1400">
                <a:latin typeface="微软雅黑" pitchFamily="34" charset="-122"/>
                <a:ea typeface="微软雅黑" pitchFamily="34" charset="-122"/>
              </a:endParaRPr>
            </a:p>
          </p:txBody>
        </p:sp>
        <p:sp>
          <p:nvSpPr>
            <p:cNvPr id="7" name="TextBox 1">
              <a:extLst>
                <a:ext uri="{FF2B5EF4-FFF2-40B4-BE49-F238E27FC236}">
                  <a16:creationId xmlns:a16="http://schemas.microsoft.com/office/drawing/2014/main" id="{B0288A37-5643-41B9-9FE0-4612BDA3F1A9}"/>
                </a:ext>
              </a:extLst>
            </p:cNvPr>
            <p:cNvSpPr>
              <a:spLocks noChangeArrowheads="1"/>
            </p:cNvSpPr>
            <p:nvPr/>
          </p:nvSpPr>
          <p:spPr bwMode="auto">
            <a:xfrm>
              <a:off x="1285664" y="1431890"/>
              <a:ext cx="1048364" cy="200055"/>
            </a:xfrm>
            <a:prstGeom prst="rect">
              <a:avLst/>
            </a:prstGeom>
            <a:noFill/>
            <a:ln w="9525">
              <a:noFill/>
              <a:miter lim="800000"/>
              <a:headEnd/>
              <a:tailEnd/>
            </a:ln>
          </p:spPr>
          <p:txBody>
            <a:bodyPr wrap="none" lIns="0" tIns="0" rIns="0">
              <a:spAutoFit/>
            </a:bodyPr>
            <a:lstStyle/>
            <a:p>
              <a:pPr>
                <a:lnSpc>
                  <a:spcPts val="1200"/>
                </a:lnSpc>
                <a:buFont typeface="Arial" charset="0"/>
                <a:buNone/>
              </a:pPr>
              <a:r>
                <a:rPr lang="en-US" altLang="zh-CN" sz="1100">
                  <a:solidFill>
                    <a:srgbClr val="000000"/>
                  </a:solidFill>
                  <a:ea typeface="微软雅黑" pitchFamily="34" charset="-122"/>
                  <a:cs typeface="Arial" charset="0"/>
                  <a:sym typeface="Times New Roman" pitchFamily="18" charset="0"/>
                </a:rPr>
                <a:t>What</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to</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Produce</a:t>
              </a:r>
              <a:endParaRPr lang="zh-CN" altLang="en-US" sz="1400">
                <a:ea typeface="微软雅黑" pitchFamily="34" charset="-122"/>
                <a:cs typeface="Arial" charset="0"/>
              </a:endParaRPr>
            </a:p>
          </p:txBody>
        </p:sp>
        <p:sp>
          <p:nvSpPr>
            <p:cNvPr id="8" name="TextBox 1">
              <a:extLst>
                <a:ext uri="{FF2B5EF4-FFF2-40B4-BE49-F238E27FC236}">
                  <a16:creationId xmlns:a16="http://schemas.microsoft.com/office/drawing/2014/main" id="{C35E25F7-21AD-41BA-9C0C-E9D5CD0DFE7C}"/>
                </a:ext>
              </a:extLst>
            </p:cNvPr>
            <p:cNvSpPr>
              <a:spLocks noChangeArrowheads="1"/>
            </p:cNvSpPr>
            <p:nvPr/>
          </p:nvSpPr>
          <p:spPr bwMode="auto">
            <a:xfrm>
              <a:off x="3160230" y="1519295"/>
              <a:ext cx="1267976" cy="200055"/>
            </a:xfrm>
            <a:prstGeom prst="rect">
              <a:avLst/>
            </a:prstGeom>
            <a:noFill/>
            <a:ln w="9525">
              <a:noFill/>
              <a:miter lim="800000"/>
              <a:headEnd/>
              <a:tailEnd/>
            </a:ln>
          </p:spPr>
          <p:txBody>
            <a:bodyPr wrap="none" lIns="0" tIns="0" rIns="0">
              <a:spAutoFit/>
            </a:bodyPr>
            <a:lstStyle/>
            <a:p>
              <a:pPr>
                <a:lnSpc>
                  <a:spcPts val="1200"/>
                </a:lnSpc>
                <a:buFont typeface="Arial" charset="0"/>
                <a:buNone/>
                <a:tabLst>
                  <a:tab pos="190500" algn="l"/>
                </a:tabLst>
              </a:pPr>
              <a:r>
                <a:rPr lang="en-US" altLang="zh-CN" sz="1100">
                  <a:solidFill>
                    <a:srgbClr val="000000"/>
                  </a:solidFill>
                  <a:ea typeface="微软雅黑" pitchFamily="34" charset="-122"/>
                  <a:cs typeface="Arial" charset="0"/>
                  <a:sym typeface="Times New Roman" pitchFamily="18" charset="0"/>
                </a:rPr>
                <a:t>Status</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of</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Equipment</a:t>
              </a:r>
              <a:endParaRPr lang="zh-CN" altLang="en-US" sz="1100">
                <a:solidFill>
                  <a:srgbClr val="000000"/>
                </a:solidFill>
                <a:ea typeface="微软雅黑" pitchFamily="34" charset="-122"/>
                <a:cs typeface="Arial" charset="0"/>
                <a:sym typeface="Times New Roman" pitchFamily="18" charset="0"/>
              </a:endParaRPr>
            </a:p>
          </p:txBody>
        </p:sp>
        <p:sp>
          <p:nvSpPr>
            <p:cNvPr id="9" name="TextBox 1">
              <a:extLst>
                <a:ext uri="{FF2B5EF4-FFF2-40B4-BE49-F238E27FC236}">
                  <a16:creationId xmlns:a16="http://schemas.microsoft.com/office/drawing/2014/main" id="{08CC670C-43E0-4D1E-BAA6-F31AEA2EB495}"/>
                </a:ext>
              </a:extLst>
            </p:cNvPr>
            <p:cNvSpPr>
              <a:spLocks noChangeArrowheads="1"/>
            </p:cNvSpPr>
            <p:nvPr/>
          </p:nvSpPr>
          <p:spPr bwMode="auto">
            <a:xfrm>
              <a:off x="5391062" y="1231835"/>
              <a:ext cx="2484655" cy="200055"/>
            </a:xfrm>
            <a:prstGeom prst="rect">
              <a:avLst/>
            </a:prstGeom>
            <a:noFill/>
            <a:ln w="9525">
              <a:noFill/>
              <a:miter lim="800000"/>
              <a:headEnd/>
              <a:tailEnd/>
            </a:ln>
          </p:spPr>
          <p:txBody>
            <a:bodyPr wrap="none" lIns="0" tIns="0" rIns="0">
              <a:spAutoFit/>
            </a:bodyPr>
            <a:lstStyle/>
            <a:p>
              <a:pPr>
                <a:lnSpc>
                  <a:spcPts val="1200"/>
                </a:lnSpc>
                <a:buFont typeface="Arial" charset="0"/>
                <a:buNone/>
              </a:pPr>
              <a:r>
                <a:rPr lang="en-US" altLang="zh-CN" sz="1100">
                  <a:solidFill>
                    <a:srgbClr val="000000"/>
                  </a:solidFill>
                  <a:ea typeface="微软雅黑" pitchFamily="34" charset="-122"/>
                  <a:cs typeface="Arial" charset="0"/>
                  <a:sym typeface="Times New Roman" pitchFamily="18" charset="0"/>
                </a:rPr>
                <a:t>Overall</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Production</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Monitoring</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&amp;</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Control</a:t>
              </a:r>
              <a:endParaRPr lang="zh-CN" altLang="en-US" sz="1400">
                <a:ea typeface="微软雅黑" pitchFamily="34" charset="-122"/>
                <a:cs typeface="Arial" charset="0"/>
              </a:endParaRPr>
            </a:p>
          </p:txBody>
        </p:sp>
        <p:sp>
          <p:nvSpPr>
            <p:cNvPr id="10" name="TextBox 1">
              <a:extLst>
                <a:ext uri="{FF2B5EF4-FFF2-40B4-BE49-F238E27FC236}">
                  <a16:creationId xmlns:a16="http://schemas.microsoft.com/office/drawing/2014/main" id="{AD12C377-A5FF-4DBD-8E67-0CC5B6DD979F}"/>
                </a:ext>
              </a:extLst>
            </p:cNvPr>
            <p:cNvSpPr>
              <a:spLocks noChangeArrowheads="1"/>
            </p:cNvSpPr>
            <p:nvPr/>
          </p:nvSpPr>
          <p:spPr bwMode="auto">
            <a:xfrm>
              <a:off x="7171999" y="1619322"/>
              <a:ext cx="1016304" cy="200055"/>
            </a:xfrm>
            <a:prstGeom prst="rect">
              <a:avLst/>
            </a:prstGeom>
            <a:noFill/>
            <a:ln w="9525">
              <a:noFill/>
              <a:miter lim="800000"/>
              <a:headEnd/>
              <a:tailEnd/>
            </a:ln>
          </p:spPr>
          <p:txBody>
            <a:bodyPr wrap="none" lIns="0" tIns="0" rIns="0">
              <a:spAutoFit/>
            </a:bodyPr>
            <a:lstStyle/>
            <a:p>
              <a:pPr>
                <a:lnSpc>
                  <a:spcPts val="1200"/>
                </a:lnSpc>
                <a:buFont typeface="Arial" charset="0"/>
                <a:buNone/>
                <a:tabLst>
                  <a:tab pos="330200" algn="l"/>
                </a:tabLst>
              </a:pPr>
              <a:r>
                <a:rPr lang="en-US" altLang="zh-CN" sz="1100">
                  <a:solidFill>
                    <a:srgbClr val="000000"/>
                  </a:solidFill>
                  <a:ea typeface="微软雅黑" pitchFamily="34" charset="-122"/>
                  <a:cs typeface="Arial" charset="0"/>
                  <a:sym typeface="Times New Roman" pitchFamily="18" charset="0"/>
                </a:rPr>
                <a:t>Work</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Instruction</a:t>
              </a:r>
              <a:endParaRPr lang="zh-CN" altLang="en-US" sz="1100">
                <a:solidFill>
                  <a:srgbClr val="000000"/>
                </a:solidFill>
                <a:ea typeface="微软雅黑" pitchFamily="34" charset="-122"/>
                <a:cs typeface="Arial" charset="0"/>
                <a:sym typeface="Times New Roman" pitchFamily="18" charset="0"/>
              </a:endParaRPr>
            </a:p>
          </p:txBody>
        </p:sp>
        <p:sp>
          <p:nvSpPr>
            <p:cNvPr id="11" name="TextBox 1">
              <a:extLst>
                <a:ext uri="{FF2B5EF4-FFF2-40B4-BE49-F238E27FC236}">
                  <a16:creationId xmlns:a16="http://schemas.microsoft.com/office/drawing/2014/main" id="{188CE06F-61A9-4BBF-AFDE-19EDB00CC1D3}"/>
                </a:ext>
              </a:extLst>
            </p:cNvPr>
            <p:cNvSpPr>
              <a:spLocks noChangeArrowheads="1"/>
            </p:cNvSpPr>
            <p:nvPr/>
          </p:nvSpPr>
          <p:spPr bwMode="auto">
            <a:xfrm>
              <a:off x="4998993" y="1519295"/>
              <a:ext cx="1207062" cy="200055"/>
            </a:xfrm>
            <a:prstGeom prst="rect">
              <a:avLst/>
            </a:prstGeom>
            <a:noFill/>
            <a:ln w="9525">
              <a:noFill/>
              <a:miter lim="800000"/>
              <a:headEnd/>
              <a:tailEnd/>
            </a:ln>
          </p:spPr>
          <p:txBody>
            <a:bodyPr wrap="none" lIns="0" tIns="0" rIns="0">
              <a:spAutoFit/>
            </a:bodyPr>
            <a:lstStyle/>
            <a:p>
              <a:pPr>
                <a:lnSpc>
                  <a:spcPts val="1200"/>
                </a:lnSpc>
                <a:buFont typeface="Arial" charset="0"/>
                <a:buNone/>
                <a:tabLst>
                  <a:tab pos="190500" algn="l"/>
                </a:tabLst>
              </a:pPr>
              <a:r>
                <a:rPr lang="en-US" altLang="zh-CN" sz="1100">
                  <a:solidFill>
                    <a:srgbClr val="000000"/>
                  </a:solidFill>
                  <a:ea typeface="微软雅黑" pitchFamily="34" charset="-122"/>
                  <a:cs typeface="Arial" charset="0"/>
                  <a:sym typeface="Times New Roman" pitchFamily="18" charset="0"/>
                </a:rPr>
                <a:t>Production</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Statistic</a:t>
              </a:r>
              <a:endParaRPr lang="zh-CN" altLang="en-US" sz="1100">
                <a:solidFill>
                  <a:srgbClr val="000000"/>
                </a:solidFill>
                <a:ea typeface="微软雅黑" pitchFamily="34" charset="-122"/>
                <a:cs typeface="Arial" charset="0"/>
                <a:sym typeface="Times New Roman" pitchFamily="18" charset="0"/>
              </a:endParaRPr>
            </a:p>
          </p:txBody>
        </p:sp>
        <p:sp>
          <p:nvSpPr>
            <p:cNvPr id="12" name="TextBox 1">
              <a:extLst>
                <a:ext uri="{FF2B5EF4-FFF2-40B4-BE49-F238E27FC236}">
                  <a16:creationId xmlns:a16="http://schemas.microsoft.com/office/drawing/2014/main" id="{957A592C-8CE9-4244-85EF-3754791454F1}"/>
                </a:ext>
              </a:extLst>
            </p:cNvPr>
            <p:cNvSpPr>
              <a:spLocks noChangeArrowheads="1"/>
            </p:cNvSpPr>
            <p:nvPr/>
          </p:nvSpPr>
          <p:spPr bwMode="auto">
            <a:xfrm>
              <a:off x="1004132" y="3528393"/>
              <a:ext cx="932948" cy="200055"/>
            </a:xfrm>
            <a:prstGeom prst="rect">
              <a:avLst/>
            </a:prstGeom>
            <a:noFill/>
            <a:ln w="9525">
              <a:noFill/>
              <a:miter lim="800000"/>
              <a:headEnd/>
              <a:tailEnd/>
            </a:ln>
          </p:spPr>
          <p:txBody>
            <a:bodyPr wrap="none" lIns="0" tIns="0" rIns="0">
              <a:spAutoFit/>
            </a:bodyPr>
            <a:lstStyle/>
            <a:p>
              <a:pPr algn="ctr">
                <a:lnSpc>
                  <a:spcPts val="1200"/>
                </a:lnSpc>
                <a:buFont typeface="Arial" charset="0"/>
                <a:buNone/>
              </a:pPr>
              <a:r>
                <a:rPr lang="en-US" altLang="zh-CN" sz="1100">
                  <a:solidFill>
                    <a:srgbClr val="000000"/>
                  </a:solidFill>
                  <a:ea typeface="微软雅黑" pitchFamily="34" charset="-122"/>
                  <a:cs typeface="Arial" charset="0"/>
                  <a:sym typeface="Times New Roman" pitchFamily="18" charset="0"/>
                </a:rPr>
                <a:t>Quality</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Control</a:t>
              </a:r>
              <a:endParaRPr lang="zh-CN" altLang="en-US" sz="1400">
                <a:ea typeface="微软雅黑" pitchFamily="34" charset="-122"/>
                <a:cs typeface="Arial" charset="0"/>
              </a:endParaRPr>
            </a:p>
          </p:txBody>
        </p:sp>
        <p:sp>
          <p:nvSpPr>
            <p:cNvPr id="13" name="TextBox 1">
              <a:extLst>
                <a:ext uri="{FF2B5EF4-FFF2-40B4-BE49-F238E27FC236}">
                  <a16:creationId xmlns:a16="http://schemas.microsoft.com/office/drawing/2014/main" id="{9D05FD0F-8E97-4634-856E-83576A11FFFA}"/>
                </a:ext>
              </a:extLst>
            </p:cNvPr>
            <p:cNvSpPr>
              <a:spLocks noChangeArrowheads="1"/>
            </p:cNvSpPr>
            <p:nvPr/>
          </p:nvSpPr>
          <p:spPr bwMode="auto">
            <a:xfrm>
              <a:off x="3455381" y="4860811"/>
              <a:ext cx="1404231" cy="200055"/>
            </a:xfrm>
            <a:prstGeom prst="rect">
              <a:avLst/>
            </a:prstGeom>
            <a:noFill/>
            <a:ln w="9525">
              <a:noFill/>
              <a:miter lim="800000"/>
              <a:headEnd/>
              <a:tailEnd/>
            </a:ln>
          </p:spPr>
          <p:txBody>
            <a:bodyPr wrap="none" lIns="0" tIns="0" rIns="0">
              <a:spAutoFit/>
            </a:bodyPr>
            <a:lstStyle/>
            <a:p>
              <a:pPr algn="ctr">
                <a:lnSpc>
                  <a:spcPts val="1200"/>
                </a:lnSpc>
                <a:buFont typeface="Arial" charset="0"/>
                <a:buNone/>
              </a:pPr>
              <a:r>
                <a:rPr lang="en-US" altLang="zh-CN" sz="1100">
                  <a:solidFill>
                    <a:srgbClr val="000000"/>
                  </a:solidFill>
                  <a:ea typeface="微软雅黑" pitchFamily="34" charset="-122"/>
                  <a:cs typeface="Arial" charset="0"/>
                  <a:sym typeface="Times New Roman" pitchFamily="18" charset="0"/>
                </a:rPr>
                <a:t>JIT</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Material</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Delivering</a:t>
              </a:r>
              <a:endParaRPr lang="zh-CN" altLang="en-US" sz="1100">
                <a:solidFill>
                  <a:srgbClr val="000000"/>
                </a:solidFill>
                <a:ea typeface="微软雅黑" pitchFamily="34" charset="-122"/>
                <a:cs typeface="Arial" charset="0"/>
              </a:endParaRPr>
            </a:p>
          </p:txBody>
        </p:sp>
        <p:sp>
          <p:nvSpPr>
            <p:cNvPr id="14" name="TextBox 1">
              <a:extLst>
                <a:ext uri="{FF2B5EF4-FFF2-40B4-BE49-F238E27FC236}">
                  <a16:creationId xmlns:a16="http://schemas.microsoft.com/office/drawing/2014/main" id="{3916749B-DFCA-4CA5-9344-07B58AA06814}"/>
                </a:ext>
              </a:extLst>
            </p:cNvPr>
            <p:cNvSpPr>
              <a:spLocks noChangeArrowheads="1"/>
            </p:cNvSpPr>
            <p:nvPr/>
          </p:nvSpPr>
          <p:spPr bwMode="auto">
            <a:xfrm>
              <a:off x="5556175" y="4788517"/>
              <a:ext cx="1154162" cy="302647"/>
            </a:xfrm>
            <a:prstGeom prst="rect">
              <a:avLst/>
            </a:prstGeom>
            <a:noFill/>
            <a:ln w="9525">
              <a:noFill/>
              <a:miter lim="800000"/>
              <a:headEnd/>
              <a:tailEnd/>
            </a:ln>
          </p:spPr>
          <p:txBody>
            <a:bodyPr wrap="none" lIns="0" tIns="0" rIns="0">
              <a:spAutoFit/>
            </a:bodyPr>
            <a:lstStyle/>
            <a:p>
              <a:pPr>
                <a:lnSpc>
                  <a:spcPts val="2000"/>
                </a:lnSpc>
                <a:buFont typeface="Arial" charset="0"/>
                <a:buNone/>
                <a:tabLst>
                  <a:tab pos="114300" algn="l"/>
                  <a:tab pos="342900" algn="l"/>
                  <a:tab pos="520700" algn="l"/>
                </a:tabLst>
              </a:pPr>
              <a:r>
                <a:rPr lang="en-US" altLang="zh-CN" sz="1100">
                  <a:solidFill>
                    <a:srgbClr val="000000"/>
                  </a:solidFill>
                  <a:ea typeface="微软雅黑" pitchFamily="34" charset="-122"/>
                  <a:cs typeface="Arial" charset="0"/>
                  <a:sym typeface="Times New Roman" pitchFamily="18" charset="0"/>
                </a:rPr>
                <a:t>Product</a:t>
              </a:r>
              <a:r>
                <a:rPr lang="zh-CN" altLang="en-US" sz="1100">
                  <a:solidFill>
                    <a:srgbClr val="000000"/>
                  </a:solidFill>
                  <a:ea typeface="微软雅黑" pitchFamily="34" charset="-122"/>
                  <a:cs typeface="Arial" charset="0"/>
                  <a:sym typeface="Times New Roman" pitchFamily="18" charset="0"/>
                </a:rPr>
                <a:t> </a:t>
              </a:r>
              <a:r>
                <a:rPr lang="en-US" altLang="zh-CN" sz="1100">
                  <a:solidFill>
                    <a:srgbClr val="000000"/>
                  </a:solidFill>
                  <a:ea typeface="微软雅黑" pitchFamily="34" charset="-122"/>
                  <a:cs typeface="Arial" charset="0"/>
                  <a:sym typeface="Times New Roman" pitchFamily="18" charset="0"/>
                </a:rPr>
                <a:t>Delivering</a:t>
              </a:r>
              <a:endParaRPr lang="zh-CN" altLang="en-US" sz="1400">
                <a:ea typeface="微软雅黑" pitchFamily="34" charset="-122"/>
                <a:cs typeface="Arial" charset="0"/>
              </a:endParaRPr>
            </a:p>
          </p:txBody>
        </p:sp>
        <p:sp>
          <p:nvSpPr>
            <p:cNvPr id="15" name="TextBox 1">
              <a:extLst>
                <a:ext uri="{FF2B5EF4-FFF2-40B4-BE49-F238E27FC236}">
                  <a16:creationId xmlns:a16="http://schemas.microsoft.com/office/drawing/2014/main" id="{77E70F99-0A0C-4F06-8210-89229E67A05C}"/>
                </a:ext>
              </a:extLst>
            </p:cNvPr>
            <p:cNvSpPr>
              <a:spLocks noChangeArrowheads="1"/>
            </p:cNvSpPr>
            <p:nvPr/>
          </p:nvSpPr>
          <p:spPr bwMode="auto">
            <a:xfrm>
              <a:off x="6171724" y="854762"/>
              <a:ext cx="923330" cy="302647"/>
            </a:xfrm>
            <a:prstGeom prst="rect">
              <a:avLst/>
            </a:prstGeom>
            <a:noFill/>
            <a:ln w="9525">
              <a:noFill/>
              <a:miter lim="800000"/>
              <a:headEnd/>
              <a:tailEnd/>
            </a:ln>
          </p:spPr>
          <p:txBody>
            <a:bodyPr wrap="none" lIns="0" tIns="0" rIns="0">
              <a:spAutoFit/>
            </a:bodyPr>
            <a:lstStyle/>
            <a:p>
              <a:pPr algn="ctr">
                <a:lnSpc>
                  <a:spcPts val="2000"/>
                </a:lnSpc>
                <a:buFont typeface="Arial" charset="0"/>
                <a:buNone/>
              </a:pPr>
              <a:r>
                <a:rPr lang="zh-CN" altLang="en-US" sz="1200" b="1">
                  <a:solidFill>
                    <a:srgbClr val="FFFFFF"/>
                  </a:solidFill>
                  <a:latin typeface="微软雅黑" pitchFamily="34" charset="-122"/>
                  <a:ea typeface="微软雅黑" pitchFamily="34" charset="-122"/>
                  <a:sym typeface="微软雅黑" pitchFamily="34" charset="-122"/>
                </a:rPr>
                <a:t>全局生产管控</a:t>
              </a:r>
              <a:endParaRPr lang="zh-CN" altLang="en-US" sz="1400" b="1">
                <a:latin typeface="微软雅黑" pitchFamily="34" charset="-122"/>
                <a:ea typeface="微软雅黑" pitchFamily="34" charset="-122"/>
              </a:endParaRPr>
            </a:p>
          </p:txBody>
        </p:sp>
        <p:sp>
          <p:nvSpPr>
            <p:cNvPr id="16" name="TextBox 1">
              <a:extLst>
                <a:ext uri="{FF2B5EF4-FFF2-40B4-BE49-F238E27FC236}">
                  <a16:creationId xmlns:a16="http://schemas.microsoft.com/office/drawing/2014/main" id="{9C050EDF-7958-4C7A-9AAB-4C0D3496FDD3}"/>
                </a:ext>
              </a:extLst>
            </p:cNvPr>
            <p:cNvSpPr>
              <a:spLocks noChangeArrowheads="1"/>
            </p:cNvSpPr>
            <p:nvPr/>
          </p:nvSpPr>
          <p:spPr bwMode="auto">
            <a:xfrm>
              <a:off x="3316320" y="1748527"/>
              <a:ext cx="799801" cy="230832"/>
            </a:xfrm>
            <a:prstGeom prst="rect">
              <a:avLst/>
            </a:prstGeom>
            <a:noFill/>
            <a:ln w="9525">
              <a:noFill/>
              <a:miter lim="800000"/>
              <a:headEnd/>
              <a:tailEnd/>
            </a:ln>
          </p:spPr>
          <p:txBody>
            <a:bodyPr lIns="0" tIns="0" rIns="0">
              <a:spAutoFit/>
            </a:bodyPr>
            <a:lstStyle/>
            <a:p>
              <a:pPr algn="ctr">
                <a:buFont typeface="Arial" charset="0"/>
                <a:buNone/>
              </a:pPr>
              <a:r>
                <a:rPr lang="zh-CN" altLang="en-US" sz="1200" b="1">
                  <a:solidFill>
                    <a:srgbClr val="FFFFFF"/>
                  </a:solidFill>
                  <a:latin typeface="微软雅黑" pitchFamily="34" charset="-122"/>
                  <a:ea typeface="微软雅黑" pitchFamily="34" charset="-122"/>
                </a:rPr>
                <a:t>设备状态</a:t>
              </a:r>
            </a:p>
          </p:txBody>
        </p:sp>
        <p:sp>
          <p:nvSpPr>
            <p:cNvPr id="17" name="TextBox 1">
              <a:extLst>
                <a:ext uri="{FF2B5EF4-FFF2-40B4-BE49-F238E27FC236}">
                  <a16:creationId xmlns:a16="http://schemas.microsoft.com/office/drawing/2014/main" id="{4236000D-B3BB-4473-B3E9-9E02EEBAEB73}"/>
                </a:ext>
              </a:extLst>
            </p:cNvPr>
            <p:cNvSpPr>
              <a:spLocks noChangeArrowheads="1"/>
            </p:cNvSpPr>
            <p:nvPr/>
          </p:nvSpPr>
          <p:spPr bwMode="auto">
            <a:xfrm>
              <a:off x="5248398" y="1749823"/>
              <a:ext cx="615553" cy="230832"/>
            </a:xfrm>
            <a:prstGeom prst="rect">
              <a:avLst/>
            </a:prstGeom>
            <a:noFill/>
            <a:ln w="9525">
              <a:noFill/>
              <a:miter lim="800000"/>
              <a:headEnd/>
              <a:tailEnd/>
            </a:ln>
          </p:spPr>
          <p:txBody>
            <a:bodyPr wrap="none" lIns="0" tIns="0" rIns="0">
              <a:spAutoFit/>
            </a:bodyPr>
            <a:lstStyle/>
            <a:p>
              <a:pPr algn="ctr">
                <a:buFont typeface="Arial" charset="0"/>
                <a:buNone/>
              </a:pPr>
              <a:r>
                <a:rPr lang="zh-CN" altLang="en-US" sz="1200" b="1">
                  <a:solidFill>
                    <a:srgbClr val="FFFFFF"/>
                  </a:solidFill>
                  <a:latin typeface="微软雅黑" pitchFamily="34" charset="-122"/>
                  <a:ea typeface="微软雅黑" pitchFamily="34" charset="-122"/>
                </a:rPr>
                <a:t>生产统计</a:t>
              </a:r>
            </a:p>
          </p:txBody>
        </p:sp>
        <p:sp>
          <p:nvSpPr>
            <p:cNvPr id="18" name="TextBox 1">
              <a:extLst>
                <a:ext uri="{FF2B5EF4-FFF2-40B4-BE49-F238E27FC236}">
                  <a16:creationId xmlns:a16="http://schemas.microsoft.com/office/drawing/2014/main" id="{C439F9ED-B95C-4A52-8774-90DEBBDFF83D}"/>
                </a:ext>
              </a:extLst>
            </p:cNvPr>
            <p:cNvSpPr>
              <a:spLocks noChangeArrowheads="1"/>
            </p:cNvSpPr>
            <p:nvPr/>
          </p:nvSpPr>
          <p:spPr bwMode="auto">
            <a:xfrm>
              <a:off x="7372374" y="1819786"/>
              <a:ext cx="615553" cy="230832"/>
            </a:xfrm>
            <a:prstGeom prst="rect">
              <a:avLst/>
            </a:prstGeom>
            <a:noFill/>
            <a:ln w="9525">
              <a:noFill/>
              <a:miter lim="800000"/>
              <a:headEnd/>
              <a:tailEnd/>
            </a:ln>
          </p:spPr>
          <p:txBody>
            <a:bodyPr wrap="none" lIns="0" tIns="0" rIns="0">
              <a:spAutoFit/>
            </a:bodyPr>
            <a:lstStyle/>
            <a:p>
              <a:pPr algn="ctr">
                <a:buFont typeface="Arial" charset="0"/>
                <a:buNone/>
              </a:pPr>
              <a:r>
                <a:rPr lang="zh-CN" altLang="en-US" sz="1200" b="1" dirty="0">
                  <a:solidFill>
                    <a:srgbClr val="FFFFFF"/>
                  </a:solidFill>
                  <a:latin typeface="微软雅黑" pitchFamily="34" charset="-122"/>
                  <a:ea typeface="微软雅黑" pitchFamily="34" charset="-122"/>
                </a:rPr>
                <a:t>作业指导</a:t>
              </a:r>
            </a:p>
          </p:txBody>
        </p:sp>
        <p:sp>
          <p:nvSpPr>
            <p:cNvPr id="19" name="TextBox 1">
              <a:extLst>
                <a:ext uri="{FF2B5EF4-FFF2-40B4-BE49-F238E27FC236}">
                  <a16:creationId xmlns:a16="http://schemas.microsoft.com/office/drawing/2014/main" id="{BA9385F2-5BC2-44C0-A223-DDD1E651EE8F}"/>
                </a:ext>
              </a:extLst>
            </p:cNvPr>
            <p:cNvSpPr>
              <a:spLocks noChangeArrowheads="1"/>
            </p:cNvSpPr>
            <p:nvPr/>
          </p:nvSpPr>
          <p:spPr bwMode="auto">
            <a:xfrm>
              <a:off x="3654456" y="4553320"/>
              <a:ext cx="923330" cy="230832"/>
            </a:xfrm>
            <a:prstGeom prst="rect">
              <a:avLst/>
            </a:prstGeom>
            <a:noFill/>
            <a:ln w="9525">
              <a:noFill/>
              <a:miter lim="800000"/>
              <a:headEnd/>
              <a:tailEnd/>
            </a:ln>
          </p:spPr>
          <p:txBody>
            <a:bodyPr wrap="none" lIns="0" tIns="0" rIns="0">
              <a:spAutoFit/>
            </a:bodyPr>
            <a:lstStyle/>
            <a:p>
              <a:pPr algn="ctr">
                <a:buFont typeface="Arial" charset="0"/>
                <a:buNone/>
              </a:pPr>
              <a:r>
                <a:rPr lang="zh-CN" altLang="en-US" sz="1200" b="1">
                  <a:solidFill>
                    <a:srgbClr val="FFFFFF"/>
                  </a:solidFill>
                  <a:latin typeface="微软雅黑" pitchFamily="34" charset="-122"/>
                  <a:ea typeface="微软雅黑" pitchFamily="34" charset="-122"/>
                </a:rPr>
                <a:t>物料准时配送</a:t>
              </a:r>
            </a:p>
          </p:txBody>
        </p:sp>
        <p:sp>
          <p:nvSpPr>
            <p:cNvPr id="20" name="TextBox 1">
              <a:extLst>
                <a:ext uri="{FF2B5EF4-FFF2-40B4-BE49-F238E27FC236}">
                  <a16:creationId xmlns:a16="http://schemas.microsoft.com/office/drawing/2014/main" id="{E67A630A-866F-4665-AAF9-BF7D02BA7112}"/>
                </a:ext>
              </a:extLst>
            </p:cNvPr>
            <p:cNvSpPr>
              <a:spLocks noChangeArrowheads="1"/>
            </p:cNvSpPr>
            <p:nvPr/>
          </p:nvSpPr>
          <p:spPr bwMode="auto">
            <a:xfrm>
              <a:off x="5391062" y="4023400"/>
              <a:ext cx="868828" cy="302647"/>
            </a:xfrm>
            <a:prstGeom prst="rect">
              <a:avLst/>
            </a:prstGeom>
            <a:noFill/>
            <a:ln w="9525">
              <a:noFill/>
              <a:miter lim="800000"/>
              <a:headEnd/>
              <a:tailEnd/>
            </a:ln>
          </p:spPr>
          <p:txBody>
            <a:bodyPr wrap="none" lIns="0" tIns="0" rIns="0">
              <a:spAutoFit/>
            </a:bodyPr>
            <a:lstStyle/>
            <a:p>
              <a:pPr>
                <a:lnSpc>
                  <a:spcPts val="2000"/>
                </a:lnSpc>
              </a:pPr>
              <a:r>
                <a:rPr lang="en-US" altLang="zh-CN" sz="1100">
                  <a:solidFill>
                    <a:srgbClr val="000000"/>
                  </a:solidFill>
                  <a:ea typeface="微软雅黑" pitchFamily="34" charset="-122"/>
                  <a:cs typeface="Arial" charset="0"/>
                  <a:sym typeface="Times New Roman" pitchFamily="18" charset="0"/>
                </a:rPr>
                <a:t>Error-proofing</a:t>
              </a:r>
              <a:endParaRPr lang="zh-CN" altLang="en-US" sz="1100">
                <a:solidFill>
                  <a:srgbClr val="000000"/>
                </a:solidFill>
                <a:ea typeface="微软雅黑" pitchFamily="34" charset="-122"/>
                <a:cs typeface="Arial" charset="0"/>
                <a:sym typeface="Times New Roman" pitchFamily="18" charset="0"/>
              </a:endParaRPr>
            </a:p>
          </p:txBody>
        </p:sp>
        <p:sp>
          <p:nvSpPr>
            <p:cNvPr id="21" name="TextBox 1">
              <a:extLst>
                <a:ext uri="{FF2B5EF4-FFF2-40B4-BE49-F238E27FC236}">
                  <a16:creationId xmlns:a16="http://schemas.microsoft.com/office/drawing/2014/main" id="{7668D044-8A70-4646-A1C1-836C76CE593A}"/>
                </a:ext>
              </a:extLst>
            </p:cNvPr>
            <p:cNvSpPr>
              <a:spLocks noChangeArrowheads="1"/>
            </p:cNvSpPr>
            <p:nvPr/>
          </p:nvSpPr>
          <p:spPr bwMode="auto">
            <a:xfrm>
              <a:off x="5363811" y="3803437"/>
              <a:ext cx="923330" cy="230832"/>
            </a:xfrm>
            <a:prstGeom prst="rect">
              <a:avLst/>
            </a:prstGeom>
            <a:noFill/>
            <a:ln w="9525">
              <a:noFill/>
              <a:miter lim="800000"/>
              <a:headEnd/>
              <a:tailEnd/>
            </a:ln>
          </p:spPr>
          <p:txBody>
            <a:bodyPr wrap="none" lIns="0" tIns="0" rIns="0">
              <a:spAutoFit/>
            </a:bodyPr>
            <a:lstStyle/>
            <a:p>
              <a:pPr algn="ctr">
                <a:buFont typeface="Arial" charset="0"/>
                <a:buNone/>
              </a:pPr>
              <a:r>
                <a:rPr lang="zh-CN" altLang="en-US" sz="1200" b="1" dirty="0">
                  <a:solidFill>
                    <a:srgbClr val="FFFFFF"/>
                  </a:solidFill>
                  <a:latin typeface="微软雅黑" pitchFamily="34" charset="-122"/>
                  <a:ea typeface="微软雅黑" pitchFamily="34" charset="-122"/>
                </a:rPr>
                <a:t>生产防错系统</a:t>
              </a:r>
            </a:p>
          </p:txBody>
        </p:sp>
        <p:sp>
          <p:nvSpPr>
            <p:cNvPr id="22" name="TextBox 1">
              <a:extLst>
                <a:ext uri="{FF2B5EF4-FFF2-40B4-BE49-F238E27FC236}">
                  <a16:creationId xmlns:a16="http://schemas.microsoft.com/office/drawing/2014/main" id="{C310C52C-F82D-44AA-8AF1-B5E140064A69}"/>
                </a:ext>
              </a:extLst>
            </p:cNvPr>
            <p:cNvSpPr>
              <a:spLocks noChangeArrowheads="1"/>
            </p:cNvSpPr>
            <p:nvPr/>
          </p:nvSpPr>
          <p:spPr bwMode="auto">
            <a:xfrm>
              <a:off x="5663074" y="4553320"/>
              <a:ext cx="923330" cy="230832"/>
            </a:xfrm>
            <a:prstGeom prst="rect">
              <a:avLst/>
            </a:prstGeom>
            <a:noFill/>
            <a:ln w="9525">
              <a:noFill/>
              <a:miter lim="800000"/>
              <a:headEnd/>
              <a:tailEnd/>
            </a:ln>
          </p:spPr>
          <p:txBody>
            <a:bodyPr wrap="none" lIns="0" tIns="0" rIns="0">
              <a:spAutoFit/>
            </a:bodyPr>
            <a:lstStyle/>
            <a:p>
              <a:pPr algn="ctr">
                <a:buFont typeface="Arial" charset="0"/>
                <a:buNone/>
              </a:pPr>
              <a:r>
                <a:rPr lang="zh-CN" altLang="en-US" sz="1200" b="1">
                  <a:solidFill>
                    <a:srgbClr val="FFFFFF"/>
                  </a:solidFill>
                  <a:latin typeface="微软雅黑" pitchFamily="34" charset="-122"/>
                  <a:ea typeface="微软雅黑" pitchFamily="34" charset="-122"/>
                </a:rPr>
                <a:t>产品及时发运</a:t>
              </a:r>
            </a:p>
          </p:txBody>
        </p:sp>
      </p:grpSp>
    </p:spTree>
    <p:extLst>
      <p:ext uri="{BB962C8B-B14F-4D97-AF65-F5344CB8AC3E}">
        <p14:creationId xmlns:p14="http://schemas.microsoft.com/office/powerpoint/2010/main" val="162084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32257-7F0E-4B6A-AB1D-5205973753D1}"/>
              </a:ext>
            </a:extLst>
          </p:cNvPr>
          <p:cNvSpPr>
            <a:spLocks noGrp="1"/>
          </p:cNvSpPr>
          <p:nvPr>
            <p:ph type="title"/>
          </p:nvPr>
        </p:nvSpPr>
        <p:spPr/>
        <p:txBody>
          <a:bodyPr/>
          <a:lstStyle/>
          <a:p>
            <a:r>
              <a:rPr lang="zh-CN" altLang="en-US" sz="2000" dirty="0"/>
              <a:t>智能制造标准</a:t>
            </a:r>
          </a:p>
        </p:txBody>
      </p:sp>
      <p:pic>
        <p:nvPicPr>
          <p:cNvPr id="3" name="table">
            <a:extLst>
              <a:ext uri="{FF2B5EF4-FFF2-40B4-BE49-F238E27FC236}">
                <a16:creationId xmlns:a16="http://schemas.microsoft.com/office/drawing/2014/main" id="{16C92A75-CAD8-4D8E-A4EE-CD11FF519F6F}"/>
              </a:ext>
            </a:extLst>
          </p:cNvPr>
          <p:cNvPicPr>
            <a:picLocks noChangeAspect="1"/>
          </p:cNvPicPr>
          <p:nvPr/>
        </p:nvPicPr>
        <p:blipFill>
          <a:blip r:embed="rId2"/>
          <a:stretch>
            <a:fillRect/>
          </a:stretch>
        </p:blipFill>
        <p:spPr>
          <a:xfrm>
            <a:off x="1763688" y="948197"/>
            <a:ext cx="6696744" cy="3383689"/>
          </a:xfrm>
          <a:prstGeom prst="rect">
            <a:avLst/>
          </a:prstGeom>
        </p:spPr>
      </p:pic>
      <p:sp>
        <p:nvSpPr>
          <p:cNvPr id="4" name="下箭头 74">
            <a:extLst>
              <a:ext uri="{FF2B5EF4-FFF2-40B4-BE49-F238E27FC236}">
                <a16:creationId xmlns:a16="http://schemas.microsoft.com/office/drawing/2014/main" id="{C6C85C72-72C4-43C6-B56D-57BD40DB0F40}"/>
              </a:ext>
            </a:extLst>
          </p:cNvPr>
          <p:cNvSpPr/>
          <p:nvPr/>
        </p:nvSpPr>
        <p:spPr bwMode="auto">
          <a:xfrm>
            <a:off x="627578" y="948197"/>
            <a:ext cx="279399" cy="3383689"/>
          </a:xfrm>
          <a:prstGeom prst="downArrow">
            <a:avLst/>
          </a:prstGeom>
          <a:solidFill>
            <a:srgbClr val="00B0F0"/>
          </a:solidFill>
          <a:ln w="9525">
            <a:noFill/>
            <a:miter lim="800000"/>
            <a:headEnd/>
            <a:tailEnd/>
          </a:ln>
        </p:spPr>
        <p:txBody>
          <a:bodyPr rtlCol="0" anchor="ct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en-US" sz="1600" b="1">
              <a:solidFill>
                <a:srgbClr val="FFFFFF"/>
              </a:solidFill>
              <a:latin typeface="华文细黑" pitchFamily="2" charset="-122"/>
              <a:ea typeface="华文细黑" pitchFamily="2" charset="-122"/>
              <a:sym typeface="华文细黑" pitchFamily="2" charset="-122"/>
            </a:endParaRPr>
          </a:p>
        </p:txBody>
      </p:sp>
      <p:sp>
        <p:nvSpPr>
          <p:cNvPr id="5" name="TextBox 9">
            <a:extLst>
              <a:ext uri="{FF2B5EF4-FFF2-40B4-BE49-F238E27FC236}">
                <a16:creationId xmlns:a16="http://schemas.microsoft.com/office/drawing/2014/main" id="{AA4217EE-8176-46AE-90D2-4467F2F4AD40}"/>
              </a:ext>
            </a:extLst>
          </p:cNvPr>
          <p:cNvSpPr txBox="1"/>
          <p:nvPr/>
        </p:nvSpPr>
        <p:spPr>
          <a:xfrm>
            <a:off x="1043608" y="1419622"/>
            <a:ext cx="748752" cy="3139321"/>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dirty="0"/>
              <a:t>2.0</a:t>
            </a:r>
          </a:p>
          <a:p>
            <a:endParaRPr lang="en-US" altLang="zh-CN" dirty="0"/>
          </a:p>
          <a:p>
            <a:r>
              <a:rPr lang="en-US" altLang="zh-CN" dirty="0"/>
              <a:t>2.5</a:t>
            </a:r>
          </a:p>
          <a:p>
            <a:endParaRPr lang="en-US" altLang="zh-CN" dirty="0"/>
          </a:p>
          <a:p>
            <a:endParaRPr lang="en-US" altLang="zh-CN" dirty="0"/>
          </a:p>
          <a:p>
            <a:r>
              <a:rPr lang="en-US" altLang="zh-CN" dirty="0"/>
              <a:t>3.0</a:t>
            </a:r>
          </a:p>
          <a:p>
            <a:endParaRPr lang="en-US" altLang="zh-CN" dirty="0"/>
          </a:p>
          <a:p>
            <a:r>
              <a:rPr lang="en-US" altLang="zh-CN" dirty="0"/>
              <a:t>3.5</a:t>
            </a:r>
          </a:p>
          <a:p>
            <a:endParaRPr lang="en-US" altLang="zh-CN" dirty="0"/>
          </a:p>
          <a:p>
            <a:r>
              <a:rPr lang="en-US" altLang="zh-CN" dirty="0"/>
              <a:t>4.0</a:t>
            </a:r>
          </a:p>
          <a:p>
            <a:endParaRPr lang="zh-CN" altLang="en-US" dirty="0"/>
          </a:p>
        </p:txBody>
      </p:sp>
    </p:spTree>
    <p:extLst>
      <p:ext uri="{BB962C8B-B14F-4D97-AF65-F5344CB8AC3E}">
        <p14:creationId xmlns:p14="http://schemas.microsoft.com/office/powerpoint/2010/main" val="21434248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1_Office 主题​​">
  <a:themeElements>
    <a:clrScheme name="自定义 5">
      <a:dk1>
        <a:srgbClr val="2F2F2F"/>
      </a:dk1>
      <a:lt1>
        <a:srgbClr val="FFFFFF"/>
      </a:lt1>
      <a:dk2>
        <a:srgbClr val="00306B"/>
      </a:dk2>
      <a:lt2>
        <a:srgbClr val="FFFFFF"/>
      </a:lt2>
      <a:accent1>
        <a:srgbClr val="C00000"/>
      </a:accent1>
      <a:accent2>
        <a:srgbClr val="434343"/>
      </a:accent2>
      <a:accent3>
        <a:srgbClr val="DA0000"/>
      </a:accent3>
      <a:accent4>
        <a:srgbClr val="E87071"/>
      </a:accent4>
      <a:accent5>
        <a:srgbClr val="92D050"/>
      </a:accent5>
      <a:accent6>
        <a:srgbClr val="00B0F0"/>
      </a:accent6>
      <a:hlink>
        <a:srgbClr val="245ECE"/>
      </a:hlink>
      <a:folHlink>
        <a:srgbClr val="AFB2B4"/>
      </a:folHlink>
    </a:clrScheme>
    <a:fontScheme name="微软雅黑和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8012</TotalTime>
  <Words>1972</Words>
  <Application>Microsoft Office PowerPoint</Application>
  <PresentationFormat>全屏显示(16:9)</PresentationFormat>
  <Paragraphs>344</Paragraphs>
  <Slides>57</Slides>
  <Notes>28</Notes>
  <HiddenSlides>0</HiddenSlides>
  <MMClips>0</MMClips>
  <ScaleCrop>false</ScaleCrop>
  <HeadingPairs>
    <vt:vector size="10"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57</vt:i4>
      </vt:variant>
      <vt:variant>
        <vt:lpstr>自定义放映</vt:lpstr>
      </vt:variant>
      <vt:variant>
        <vt:i4>1</vt:i4>
      </vt:variant>
    </vt:vector>
  </HeadingPairs>
  <TitlesOfParts>
    <vt:vector size="71" baseType="lpstr">
      <vt:lpstr>Aharoni</vt:lpstr>
      <vt:lpstr>华文细黑</vt:lpstr>
      <vt:lpstr>宋体</vt:lpstr>
      <vt:lpstr>微软雅黑</vt:lpstr>
      <vt:lpstr>微软雅黑</vt:lpstr>
      <vt:lpstr>Arial</vt:lpstr>
      <vt:lpstr>Calibri</vt:lpstr>
      <vt:lpstr>Impact</vt:lpstr>
      <vt:lpstr>Times New Roman</vt:lpstr>
      <vt:lpstr>Wingdings</vt:lpstr>
      <vt:lpstr>1_Office 主题​​</vt:lpstr>
      <vt:lpstr>自定义设计方案</vt:lpstr>
      <vt:lpstr>Visio</vt:lpstr>
      <vt:lpstr>PowerPoint 演示文稿</vt:lpstr>
      <vt:lpstr>PowerPoint 演示文稿</vt:lpstr>
      <vt:lpstr>PowerPoint 演示文稿</vt:lpstr>
      <vt:lpstr>公司介绍</vt:lpstr>
      <vt:lpstr>制造业的发展需求与趋势</vt:lpstr>
      <vt:lpstr>全球智能制造行业的发展趋势</vt:lpstr>
      <vt:lpstr>制造业对于智能制造执行管理系统的要求</vt:lpstr>
      <vt:lpstr>智能化生产作业执行管控</vt:lpstr>
      <vt:lpstr>智能制造标准</vt:lpstr>
      <vt:lpstr>智能制造的成熟度模型</vt:lpstr>
      <vt:lpstr>智能制造的成熟度模型</vt:lpstr>
      <vt:lpstr>智能工厂实施线路图</vt:lpstr>
      <vt:lpstr>智能制造执行管理系统的目标</vt:lpstr>
      <vt:lpstr>Blossim 工厂信息化总体架构</vt:lpstr>
      <vt:lpstr>Blossim 总体系统业务框架</vt:lpstr>
      <vt:lpstr>PowerPoint 演示文稿</vt:lpstr>
      <vt:lpstr>Easy Fab 管理的信息流</vt:lpstr>
      <vt:lpstr>EasyFab 系统导入关键目标</vt:lpstr>
      <vt:lpstr>PowerPoint 演示文稿</vt:lpstr>
      <vt:lpstr>WMS功能模块</vt:lpstr>
      <vt:lpstr>基础建模-仓储建模</vt:lpstr>
      <vt:lpstr>基础建模-仓储建模</vt:lpstr>
      <vt:lpstr>物流管理</vt:lpstr>
      <vt:lpstr>成品管理</vt:lpstr>
      <vt:lpstr>成品库存看板统计</vt:lpstr>
      <vt:lpstr>基础建模-工厂建模</vt:lpstr>
      <vt:lpstr>基础建模-工厂建模</vt:lpstr>
      <vt:lpstr>基础建模-工艺建模</vt:lpstr>
      <vt:lpstr>基础建模-质量建模</vt:lpstr>
      <vt:lpstr>生产计划</vt:lpstr>
      <vt:lpstr>生产计划-中央监控</vt:lpstr>
      <vt:lpstr>生产计划-计划下达</vt:lpstr>
      <vt:lpstr>生产计划-计划派送</vt:lpstr>
      <vt:lpstr>生产物料管理</vt:lpstr>
      <vt:lpstr>在制品管理-人员资质管控</vt:lpstr>
      <vt:lpstr>在制品管理-指示与作业</vt:lpstr>
      <vt:lpstr>质量管理-Andon</vt:lpstr>
      <vt:lpstr>质量管理-首末检</vt:lpstr>
      <vt:lpstr>质量管理-巡检</vt:lpstr>
      <vt:lpstr>质量管理-在线监测</vt:lpstr>
      <vt:lpstr>质量管理-产品返工</vt:lpstr>
      <vt:lpstr>设备数采及监控</vt:lpstr>
      <vt:lpstr>设备管理</vt:lpstr>
      <vt:lpstr>“人-机-料-法-环”双向全流程追溯 </vt:lpstr>
      <vt:lpstr>追溯-生产计划统计</vt:lpstr>
      <vt:lpstr>追溯-生产管理统计</vt:lpstr>
      <vt:lpstr>追溯-在制品管理</vt:lpstr>
      <vt:lpstr>追溯-质量管理</vt:lpstr>
      <vt:lpstr>计划数据挖掘</vt:lpstr>
      <vt:lpstr>生产数据挖掘</vt:lpstr>
      <vt:lpstr>质量数据挖掘</vt:lpstr>
      <vt:lpstr>计划看板</vt:lpstr>
      <vt:lpstr>生产看板</vt:lpstr>
      <vt:lpstr>质量看板</vt:lpstr>
      <vt:lpstr>阶段规划</vt:lpstr>
      <vt:lpstr>项目实施进程</vt:lpstr>
      <vt:lpstr>PowerPoint 演示文稿</vt:lpstr>
      <vt:lpstr>自定义放映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XB</dc:creator>
  <cp:lastModifiedBy>王泊</cp:lastModifiedBy>
  <cp:revision>848</cp:revision>
  <cp:lastPrinted>2016-08-01T02:39:43Z</cp:lastPrinted>
  <dcterms:created xsi:type="dcterms:W3CDTF">2016-03-10T07:57:08Z</dcterms:created>
  <dcterms:modified xsi:type="dcterms:W3CDTF">2018-06-15T00:39:51Z</dcterms:modified>
</cp:coreProperties>
</file>